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4" r:id="rId2"/>
    <p:sldId id="293" r:id="rId3"/>
    <p:sldId id="296" r:id="rId4"/>
    <p:sldId id="276" r:id="rId5"/>
    <p:sldId id="301" r:id="rId6"/>
    <p:sldId id="277" r:id="rId7"/>
    <p:sldId id="278" r:id="rId8"/>
    <p:sldId id="281" r:id="rId9"/>
    <p:sldId id="282" r:id="rId10"/>
    <p:sldId id="283" r:id="rId11"/>
    <p:sldId id="285" r:id="rId12"/>
    <p:sldId id="295" r:id="rId13"/>
    <p:sldId id="300" r:id="rId14"/>
    <p:sldId id="275" r:id="rId15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2F2F2"/>
    <a:srgbClr val="DDDDDD"/>
    <a:srgbClr val="ABF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94660"/>
  </p:normalViewPr>
  <p:slideViewPr>
    <p:cSldViewPr>
      <p:cViewPr varScale="1">
        <p:scale>
          <a:sx n="70" d="100"/>
          <a:sy n="70" d="100"/>
        </p:scale>
        <p:origin x="15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817563" y="3132138"/>
            <a:ext cx="7175500" cy="1793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uk-UA" altLang="uk-UA" smtClean="0"/>
          </a:p>
        </p:txBody>
      </p:sp>
      <p:pic>
        <p:nvPicPr>
          <p:cNvPr id="4" name="Рисунок 3" descr="нн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20907" y="-1161257"/>
            <a:ext cx="6858002" cy="9180512"/>
          </a:xfrm>
          <a:prstGeom prst="rect">
            <a:avLst/>
          </a:prstGeom>
          <a:solidFill>
            <a:srgbClr val="00B0F0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8197" name="Picture 2" descr="E:\Фірмові елементи\білий_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908050"/>
            <a:ext cx="6742112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3789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н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077521" y="1786920"/>
            <a:ext cx="999808" cy="9180512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6" name="Picture 2" descr="E:\Фірмові елементи\білий_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5949950"/>
            <a:ext cx="14747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7"/>
          <p:cNvSpPr txBox="1">
            <a:spLocks/>
          </p:cNvSpPr>
          <p:nvPr/>
        </p:nvSpPr>
        <p:spPr>
          <a:xfrm>
            <a:off x="651601" y="475584"/>
            <a:ext cx="7851648" cy="571504"/>
          </a:xfrm>
          <a:prstGeom prst="roundRect">
            <a:avLst/>
          </a:prstGeom>
          <a:gradFill>
            <a:gsLst>
              <a:gs pos="3000">
                <a:srgbClr val="C4C4C4"/>
              </a:gs>
              <a:gs pos="0">
                <a:schemeClr val="accent3">
                  <a:tint val="98000"/>
                  <a:shade val="25000"/>
                  <a:satMod val="250000"/>
                </a:schemeClr>
              </a:gs>
              <a:gs pos="100000">
                <a:schemeClr val="accent3">
                  <a:tint val="86000"/>
                  <a:satMod val="115000"/>
                </a:schemeClr>
              </a:gs>
              <a:gs pos="100000">
                <a:schemeClr val="accent3">
                  <a:tint val="50000"/>
                  <a:satMod val="150000"/>
                </a:schemeClr>
              </a:gs>
            </a:gsLst>
          </a:gradFill>
          <a:ln w="19050">
            <a:solidFill>
              <a:schemeClr val="tx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 аналів молочних підприємств за 2017 рік</a:t>
            </a:r>
            <a:endParaRPr 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7" y="1119766"/>
            <a:ext cx="8763895" cy="463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63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н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077521" y="1786920"/>
            <a:ext cx="999808" cy="9180512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6" name="Picture 2" descr="E:\Фірмові елементи\білий_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5949950"/>
            <a:ext cx="14747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7"/>
          <p:cNvSpPr txBox="1">
            <a:spLocks/>
          </p:cNvSpPr>
          <p:nvPr/>
        </p:nvSpPr>
        <p:spPr>
          <a:xfrm>
            <a:off x="651601" y="475584"/>
            <a:ext cx="7851648" cy="571504"/>
          </a:xfrm>
          <a:prstGeom prst="roundRect">
            <a:avLst/>
          </a:prstGeom>
          <a:gradFill>
            <a:gsLst>
              <a:gs pos="3000">
                <a:srgbClr val="C4C4C4"/>
              </a:gs>
              <a:gs pos="0">
                <a:schemeClr val="accent3">
                  <a:tint val="98000"/>
                  <a:shade val="25000"/>
                  <a:satMod val="250000"/>
                </a:schemeClr>
              </a:gs>
              <a:gs pos="100000">
                <a:schemeClr val="accent3">
                  <a:tint val="86000"/>
                  <a:satMod val="115000"/>
                </a:schemeClr>
              </a:gs>
              <a:gs pos="100000">
                <a:schemeClr val="accent3">
                  <a:tint val="50000"/>
                  <a:satMod val="150000"/>
                </a:schemeClr>
              </a:gs>
            </a:gsLst>
          </a:gradFill>
          <a:ln w="19050">
            <a:solidFill>
              <a:schemeClr val="tx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 аналізів молочних підприємств за 2017рік </a:t>
            </a:r>
            <a:endParaRPr lang="uk-UA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5" y="1196753"/>
            <a:ext cx="8592837" cy="456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43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н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077521" y="1786920"/>
            <a:ext cx="999808" cy="9180512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6" name="Picture 2" descr="E:\Фірмові елементи\білий_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5949950"/>
            <a:ext cx="14747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332656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Стічні води в каналізаційну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мережу Білої Церкви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скидають 108 підприємства міста.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Скидають стічні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 без дотримання норм по концентраціям забруднюючих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речовин- більше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підприємств.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 погіршує умови технологічного процесу очистки, що призводить до збільшенню вартості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експлуатації : реагенти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електроенергія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тощо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нашими даними кожного року витрачається додатково близько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грн. аби очистити шкідливі стоки, які потрапляють у систему очистки з підприємств регіону.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88434"/>
            <a:ext cx="5023882" cy="29413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42807" y="2535477"/>
            <a:ext cx="3131645" cy="325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78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н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077521" y="1786920"/>
            <a:ext cx="999808" cy="9180512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6" name="Picture 2" descr="E:\Фірмові елементи\білий_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5949950"/>
            <a:ext cx="14747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476672"/>
            <a:ext cx="7819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стоках підприємств склад шкідливих речовин не повинен перевищувати допустимих норм. Якщо є перевищення – їм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повинна нараховується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додаткова оплата відповідно до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розрахунків. Підприємства повинні будувати локальні очисні споруд.</a:t>
            </a:r>
          </a:p>
          <a:p>
            <a:endParaRPr lang="ru-RU" b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 маємо зберегти екологію України!</a:t>
            </a:r>
            <a:endParaRPr lang="ru-RU" b="1" dirty="0" smtClean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93211"/>
            <a:ext cx="5256584" cy="334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79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ctrTitle"/>
          </p:nvPr>
        </p:nvSpPr>
        <p:spPr>
          <a:xfrm>
            <a:off x="817563" y="3132138"/>
            <a:ext cx="7175500" cy="1793875"/>
          </a:xfrm>
        </p:spPr>
        <p:txBody>
          <a:bodyPr/>
          <a:lstStyle/>
          <a:p>
            <a:pPr>
              <a:defRPr/>
            </a:pPr>
            <a:endParaRPr lang="uk-UA" altLang="uk-UA" smtClean="0"/>
          </a:p>
        </p:txBody>
      </p:sp>
      <p:sp>
        <p:nvSpPr>
          <p:cNvPr id="839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uk-UA" altLang="uk-UA" smtClean="0"/>
          </a:p>
        </p:txBody>
      </p:sp>
      <p:pic>
        <p:nvPicPr>
          <p:cNvPr id="4" name="Рисунок 3" descr="нн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61255" y="-1161257"/>
            <a:ext cx="6858002" cy="9180512"/>
          </a:xfrm>
          <a:prstGeom prst="rect">
            <a:avLst/>
          </a:prstGeom>
          <a:solidFill>
            <a:srgbClr val="00B0F0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83973" name="Picture 2" descr="E:\Фірмові елементи\білий_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963738"/>
            <a:ext cx="5999163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60400"/>
            <a:ext cx="918051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800" dirty="0">
                <a:solidFill>
                  <a:schemeClr val="accent3"/>
                </a:solidFill>
                <a:latin typeface="+mn-lt"/>
              </a:rPr>
              <a:t>Дякуємо</a:t>
            </a:r>
            <a:r>
              <a:rPr lang="ru-RU" sz="4800" dirty="0">
                <a:solidFill>
                  <a:schemeClr val="accent3"/>
                </a:solidFill>
                <a:latin typeface="+mn-lt"/>
              </a:rPr>
              <a:t> за </a:t>
            </a:r>
            <a:r>
              <a:rPr lang="uk-UA" sz="4800" dirty="0">
                <a:solidFill>
                  <a:schemeClr val="accent3"/>
                </a:solidFill>
              </a:rPr>
              <a:t>увагу</a:t>
            </a:r>
            <a:r>
              <a:rPr lang="ru-RU" sz="4800" dirty="0">
                <a:solidFill>
                  <a:schemeClr val="accent3"/>
                </a:solidFill>
              </a:rPr>
              <a:t>!</a:t>
            </a:r>
            <a:endParaRPr lang="uk-UA" sz="4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23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н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077521" y="1786920"/>
            <a:ext cx="999808" cy="9180512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6" name="Picture 2" descr="E:\Фірмові елементи\білий_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5949950"/>
            <a:ext cx="14747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7"/>
          <p:cNvSpPr txBox="1">
            <a:spLocks/>
          </p:cNvSpPr>
          <p:nvPr/>
        </p:nvSpPr>
        <p:spPr>
          <a:xfrm>
            <a:off x="651601" y="295579"/>
            <a:ext cx="7851648" cy="1549245"/>
          </a:xfrm>
          <a:prstGeom prst="roundRect">
            <a:avLst/>
          </a:prstGeom>
          <a:gradFill>
            <a:gsLst>
              <a:gs pos="3000">
                <a:srgbClr val="C4C4C4"/>
              </a:gs>
              <a:gs pos="0">
                <a:schemeClr val="accent3">
                  <a:tint val="98000"/>
                  <a:shade val="25000"/>
                  <a:satMod val="250000"/>
                </a:schemeClr>
              </a:gs>
              <a:gs pos="100000">
                <a:schemeClr val="accent3">
                  <a:tint val="86000"/>
                  <a:satMod val="115000"/>
                </a:schemeClr>
              </a:gs>
              <a:gs pos="100000">
                <a:schemeClr val="accent3">
                  <a:tint val="50000"/>
                  <a:satMod val="150000"/>
                </a:schemeClr>
              </a:gs>
            </a:gsLst>
          </a:gradFill>
          <a:ln w="19050">
            <a:solidFill>
              <a:schemeClr val="tx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 </a:t>
            </a:r>
            <a:r>
              <a:rPr lang="ru-RU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стічних вод від харчової промисловості. Забруднюючі речовини </a:t>
            </a:r>
            <a:r>
              <a:rPr lang="ru-RU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стоках. </a:t>
            </a:r>
            <a:r>
              <a:rPr lang="uk-UA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uk-UA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885602"/>
            <a:ext cx="7388754" cy="395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36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н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077521" y="1786920"/>
            <a:ext cx="999808" cy="9180512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6" name="Picture 2" descr="E:\Фірмові елементи\білий_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5949950"/>
            <a:ext cx="14747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16633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Основними характеристиками забрудненості стічних вод є завислі речовини, біохімічне споживання кисню (БСК), хімічне споживання кисню (ХСК), вміст амонійного азоту, фосфатів та синтетичних поверхнево-активних речовин (СПАР). Підвищена концентрація цих забруднюючих речовин в стічних водах ускладнює роботу споруд біологічної очистки (біофільтрів, аеротенків), а іноді порушує весь технологічний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процес.</a:t>
            </a:r>
            <a:endParaRPr lang="ru-RU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31" y="2147958"/>
            <a:ext cx="9144000" cy="388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2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н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077521" y="1786920"/>
            <a:ext cx="999808" cy="9180512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6" name="Picture 2" descr="E:\Фірмові елементи\білий_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5949950"/>
            <a:ext cx="14747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446115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Каналізаційні очисні споруди м. Біла Церква після залпового скиду неочищених стічних вод від молокозаводів:</a:t>
            </a:r>
            <a:endParaRPr lang="ru-RU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412776"/>
            <a:ext cx="3960440" cy="23187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3094319"/>
            <a:ext cx="4947470" cy="27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751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н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077521" y="1786920"/>
            <a:ext cx="999808" cy="9180512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6" name="Picture 2" descr="E:\Фірмові елементи\білий_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5949950"/>
            <a:ext cx="14747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74" y="3501008"/>
            <a:ext cx="3310339" cy="2376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866" y="2594849"/>
            <a:ext cx="3154445" cy="31544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560" y="54868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ХТЛ стічних вод ТОВ «БІЛОЦЕРКІВВОДА»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відібрані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проби стічних вод від молокозаводів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607" y="1322989"/>
            <a:ext cx="3182259" cy="318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16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н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077521" y="1786920"/>
            <a:ext cx="999808" cy="9180512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6" name="Picture 2" descr="E:\Фірмові елементи\білий_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5949950"/>
            <a:ext cx="14747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Заголовок 7"/>
          <p:cNvSpPr txBox="1">
            <a:spLocks/>
          </p:cNvSpPr>
          <p:nvPr/>
        </p:nvSpPr>
        <p:spPr>
          <a:xfrm>
            <a:off x="755576" y="548680"/>
            <a:ext cx="7851648" cy="1008112"/>
          </a:xfrm>
          <a:prstGeom prst="roundRect">
            <a:avLst/>
          </a:prstGeom>
          <a:gradFill>
            <a:gsLst>
              <a:gs pos="3000">
                <a:srgbClr val="C4C4C4"/>
              </a:gs>
              <a:gs pos="0">
                <a:schemeClr val="accent3">
                  <a:tint val="98000"/>
                  <a:shade val="25000"/>
                  <a:satMod val="250000"/>
                </a:schemeClr>
              </a:gs>
              <a:gs pos="100000">
                <a:schemeClr val="accent3">
                  <a:tint val="86000"/>
                  <a:satMod val="115000"/>
                </a:schemeClr>
              </a:gs>
              <a:gs pos="100000">
                <a:schemeClr val="accent3">
                  <a:tint val="50000"/>
                  <a:satMod val="150000"/>
                </a:schemeClr>
              </a:gs>
            </a:gsLst>
          </a:gradFill>
          <a:ln w="19050">
            <a:solidFill>
              <a:schemeClr val="tx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Необхідність установки локальних очисних споруд на підприємствах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700809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Підприємства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зобов’язані  встановлювати локальні очисні споруди (ЛОС) для попереднього очищення забруднених стічних вод. </a:t>
            </a:r>
            <a:endParaRPr lang="ru-RU" dirty="0" smtClean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ЛОС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це споруди для очищення стічних вод окремого підприємства, території до відповідних вимог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425" y="3082703"/>
            <a:ext cx="4303339" cy="265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846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н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077521" y="1786920"/>
            <a:ext cx="999808" cy="9180512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6" name="Picture 2" descr="E:\Фірмові елементи\білий_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5949950"/>
            <a:ext cx="14747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Заголовок 7"/>
          <p:cNvSpPr txBox="1">
            <a:spLocks/>
          </p:cNvSpPr>
          <p:nvPr/>
        </p:nvSpPr>
        <p:spPr>
          <a:xfrm>
            <a:off x="651601" y="475583"/>
            <a:ext cx="7851648" cy="966877"/>
          </a:xfrm>
          <a:prstGeom prst="roundRect">
            <a:avLst/>
          </a:prstGeom>
          <a:gradFill>
            <a:gsLst>
              <a:gs pos="3000">
                <a:srgbClr val="C4C4C4"/>
              </a:gs>
              <a:gs pos="0">
                <a:schemeClr val="accent3">
                  <a:tint val="98000"/>
                  <a:shade val="25000"/>
                  <a:satMod val="250000"/>
                </a:schemeClr>
              </a:gs>
              <a:gs pos="100000">
                <a:schemeClr val="accent3">
                  <a:tint val="86000"/>
                  <a:satMod val="115000"/>
                </a:schemeClr>
              </a:gs>
              <a:gs pos="100000">
                <a:schemeClr val="accent3">
                  <a:tint val="50000"/>
                  <a:satMod val="150000"/>
                </a:schemeClr>
              </a:gs>
            </a:gsLst>
          </a:gradFill>
          <a:ln w="19050">
            <a:solidFill>
              <a:schemeClr val="tx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Особливо важливим є використання ЛОС в таких галузях: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1601" y="1556792"/>
            <a:ext cx="78516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харчова промисловість (переробка м'яса, риби, птиці, молока);</a:t>
            </a:r>
          </a:p>
          <a:p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масложирова, хлібобулочна та кондитерська промисловість;</a:t>
            </a:r>
          </a:p>
          <a:p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кафе, ресторанів, торгівельних комплексів;</a:t>
            </a:r>
          </a:p>
          <a:p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цехи напівфабрикатів та кулінарії;</a:t>
            </a:r>
          </a:p>
          <a:p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автомийки;</a:t>
            </a:r>
          </a:p>
          <a:p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меблеві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фабрики.</a:t>
            </a:r>
            <a:endParaRPr lang="ru-RU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1668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н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077521" y="1786920"/>
            <a:ext cx="999808" cy="9180512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6" name="Picture 2" descr="E:\Фірмові елементи\білий_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5949950"/>
            <a:ext cx="14747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7"/>
          <p:cNvSpPr txBox="1">
            <a:spLocks/>
          </p:cNvSpPr>
          <p:nvPr/>
        </p:nvSpPr>
        <p:spPr>
          <a:xfrm>
            <a:off x="426371" y="620688"/>
            <a:ext cx="7851648" cy="571504"/>
          </a:xfrm>
          <a:prstGeom prst="roundRect">
            <a:avLst/>
          </a:prstGeom>
          <a:gradFill>
            <a:gsLst>
              <a:gs pos="3000">
                <a:srgbClr val="C4C4C4"/>
              </a:gs>
              <a:gs pos="0">
                <a:schemeClr val="accent3">
                  <a:tint val="98000"/>
                  <a:shade val="25000"/>
                  <a:satMod val="250000"/>
                </a:schemeClr>
              </a:gs>
              <a:gs pos="100000">
                <a:schemeClr val="accent3">
                  <a:tint val="86000"/>
                  <a:satMod val="115000"/>
                </a:schemeClr>
              </a:gs>
              <a:gs pos="100000">
                <a:schemeClr val="accent3">
                  <a:tint val="50000"/>
                  <a:satMod val="150000"/>
                </a:schemeClr>
              </a:gs>
            </a:gsLst>
          </a:gradFill>
          <a:ln w="19050">
            <a:solidFill>
              <a:schemeClr val="tx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ЛОС на ПП Маршалок м. Біла Церква</a:t>
            </a:r>
            <a:endParaRPr 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45" y="1340768"/>
            <a:ext cx="4379979" cy="32849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03400"/>
            <a:ext cx="4299397" cy="322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15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н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077521" y="1786920"/>
            <a:ext cx="999808" cy="9180512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6" name="Picture 2" descr="E:\Фірмові елементи\білий_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5949950"/>
            <a:ext cx="14747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404665"/>
            <a:ext cx="74168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Понад 100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підприємств Білої Церкви, які підлягають контролю, більше 30 з них стабільно не дотримуються допустимих норм концентрації забруднюючих речовин у стоках. Систематично скидають найбільшу кількість забруднених стічних вод у систему каналізації далеко не останні компанії в країні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 підприємств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які є абонентами ТОВ «БІЛОЦЕРКІВВОДА», ЛОС  має менше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ніж 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%.  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Вже 4 роки підприємство будь- якими шляхами намагається  змусити підприємців встановити локальні очисні споруди. </a:t>
            </a:r>
            <a:endParaRPr lang="ru-RU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30" y="2989989"/>
            <a:ext cx="7277978" cy="277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22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3">
      <a:dk1>
        <a:srgbClr val="0070C0"/>
      </a:dk1>
      <a:lt1>
        <a:srgbClr val="B5E8F3"/>
      </a:lt1>
      <a:dk2>
        <a:srgbClr val="1896C8"/>
      </a:dk2>
      <a:lt2>
        <a:srgbClr val="DEF5FA"/>
      </a:lt2>
      <a:accent1>
        <a:srgbClr val="2DA2BF"/>
      </a:accent1>
      <a:accent2>
        <a:srgbClr val="2F27D3"/>
      </a:accent2>
      <a:accent3>
        <a:srgbClr val="FFFFFF"/>
      </a:accent3>
      <a:accent4>
        <a:srgbClr val="39639D"/>
      </a:accent4>
      <a:accent5>
        <a:srgbClr val="474B78"/>
      </a:accent5>
      <a:accent6>
        <a:srgbClr val="6907B3"/>
      </a:accent6>
      <a:hlink>
        <a:srgbClr val="BC5DF1"/>
      </a:hlink>
      <a:folHlink>
        <a:srgbClr val="44B9E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5179</TotalTime>
  <Words>397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Constantia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Вікторія</cp:lastModifiedBy>
  <cp:revision>252</cp:revision>
  <cp:lastPrinted>2017-04-03T12:14:09Z</cp:lastPrinted>
  <dcterms:modified xsi:type="dcterms:W3CDTF">2017-10-03T11:45:29Z</dcterms:modified>
</cp:coreProperties>
</file>