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4" r:id="rId2"/>
    <p:sldId id="293" r:id="rId3"/>
    <p:sldId id="296" r:id="rId4"/>
    <p:sldId id="302" r:id="rId5"/>
    <p:sldId id="276" r:id="rId6"/>
    <p:sldId id="301" r:id="rId7"/>
    <p:sldId id="304" r:id="rId8"/>
    <p:sldId id="305" r:id="rId9"/>
    <p:sldId id="275" r:id="rId10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DDDDDD"/>
    <a:srgbClr val="AB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7" autoAdjust="0"/>
    <p:restoredTop sz="94660"/>
  </p:normalViewPr>
  <p:slideViewPr>
    <p:cSldViewPr>
      <p:cViewPr varScale="1">
        <p:scale>
          <a:sx n="70" d="100"/>
          <a:sy n="70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7529860503548168"/>
          <c:y val="3.2762472077438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 100% обліку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4"/>
                <c:pt idx="0">
                  <c:v>Споживачі</c:v>
                </c:pt>
                <c:pt idx="1">
                  <c:v>Нежитлові приміщення</c:v>
                </c:pt>
                <c:pt idx="2">
                  <c:v>Комерційний вузол обліку</c:v>
                </c:pt>
                <c:pt idx="3">
                  <c:v>Розбіжність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491732849532359"/>
          <c:y val="4.03129810973383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800" b="0" i="0" u="none" strike="noStrike" kern="1200" spc="0" baseline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 частковому обліку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4"/>
                <c:pt idx="0">
                  <c:v>Споживачі</c:v>
                </c:pt>
                <c:pt idx="1">
                  <c:v>Нежитлові приміщення</c:v>
                </c:pt>
                <c:pt idx="2">
                  <c:v>Комерційний вузол обліку</c:v>
                </c:pt>
                <c:pt idx="3">
                  <c:v>Розбіжність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80</c:v>
                </c:pt>
                <c:pt idx="1">
                  <c:v>80</c:v>
                </c:pt>
                <c:pt idx="2">
                  <c:v>80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52350889583697047"/>
          <c:y val="2.39991382986563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1800" b="0" i="0" u="none" strike="noStrike" kern="1200" spc="0" baseline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uk-UA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Без вузлів розподільного  обліку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Лист1!$A$2:$A$5</c:f>
              <c:strCache>
                <c:ptCount val="4"/>
                <c:pt idx="0">
                  <c:v>Споживачі</c:v>
                </c:pt>
                <c:pt idx="1">
                  <c:v>Нежитлові</c:v>
                </c:pt>
                <c:pt idx="2">
                  <c:v>Комерційний вузол обліку</c:v>
                </c:pt>
                <c:pt idx="3">
                  <c:v>Розбіжність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100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817563" y="3132138"/>
            <a:ext cx="7175500" cy="17938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uk-UA" altLang="uk-UA" smtClean="0"/>
          </a:p>
        </p:txBody>
      </p:sp>
      <p:sp>
        <p:nvSpPr>
          <p:cNvPr id="819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5637213" cy="881062"/>
          </a:xfrm>
        </p:spPr>
        <p:txBody>
          <a:bodyPr/>
          <a:lstStyle/>
          <a:p>
            <a:pPr eaLnBrk="1" hangingPunct="1"/>
            <a:endParaRPr lang="uk-UA" altLang="uk-UA" smtClean="0"/>
          </a:p>
        </p:txBody>
      </p:sp>
      <p:pic>
        <p:nvPicPr>
          <p:cNvPr id="4" name="Рисунок 3" descr="нн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120907" y="-1161257"/>
            <a:ext cx="6858002" cy="9180512"/>
          </a:xfrm>
          <a:prstGeom prst="rect">
            <a:avLst/>
          </a:prstGeom>
          <a:solidFill>
            <a:srgbClr val="00B0F0"/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</p:pic>
      <p:pic>
        <p:nvPicPr>
          <p:cNvPr id="8197" name="Picture 2" descr="E:\Фірмові елементи\білий_лого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908050"/>
            <a:ext cx="6742112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53789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нн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077521" y="1786920"/>
            <a:ext cx="999808" cy="9180512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pic>
        <p:nvPicPr>
          <p:cNvPr id="6" name="Picture 2" descr="E:\Фірмові елементи\білий_лого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5949950"/>
            <a:ext cx="147478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0848" y="2647725"/>
            <a:ext cx="8229600" cy="1624225"/>
          </a:xfrm>
        </p:spPr>
        <p:txBody>
          <a:bodyPr>
            <a:normAutofit/>
          </a:bodyPr>
          <a:lstStyle/>
          <a:p>
            <a:pPr algn="r"/>
            <a:r>
              <a:rPr lang="uk-UA" sz="32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Методика розподілу між споживачами обсягів спожитих у будівлі комунальних послуг</a:t>
            </a:r>
            <a:endParaRPr lang="uk-UA" sz="3200" b="1" dirty="0">
              <a:solidFill>
                <a:schemeClr val="accent6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79208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Ольга Бабій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директор ТОВ «БІЛОЦЕРКІВВОДА»</a:t>
            </a:r>
            <a:endParaRPr lang="uk-UA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112" y="336000"/>
            <a:ext cx="1893888" cy="1439858"/>
          </a:xfrm>
          <a:prstGeom prst="rect">
            <a:avLst/>
          </a:prstGeom>
          <a:noFill/>
          <a:ln w="38100">
            <a:solidFill>
              <a:sysClr val="window" lastClr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9" descr="C:\Users\shkurko\Desktop\Shkurko SP\ПРЕЗЕНТАЦИИ\КАРТИНКИ\кружка воды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18" y="335998"/>
            <a:ext cx="1800200" cy="1439860"/>
          </a:xfrm>
          <a:prstGeom prst="rect">
            <a:avLst/>
          </a:prstGeom>
          <a:noFill/>
          <a:ln w="38100">
            <a:solidFill>
              <a:sysClr val="window" lastClr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://yak-prosto.com/images/4/7/dlya-chogo-potribni-ochisni-sporudi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697" y="357276"/>
            <a:ext cx="1949646" cy="1418582"/>
          </a:xfrm>
          <a:prstGeom prst="rect">
            <a:avLst/>
          </a:prstGeom>
          <a:noFill/>
          <a:ln w="38100">
            <a:solidFill>
              <a:sysClr val="window" lastClr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040" y="335998"/>
            <a:ext cx="1779117" cy="14201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650360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нн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077521" y="1786920"/>
            <a:ext cx="999808" cy="9180512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pic>
        <p:nvPicPr>
          <p:cNvPr id="6" name="Picture 2" descr="E:\Фірмові елементи\білий_лого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5949950"/>
            <a:ext cx="147478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344125"/>
              </p:ext>
            </p:extLst>
          </p:nvPr>
        </p:nvGraphicFramePr>
        <p:xfrm>
          <a:off x="755574" y="1664957"/>
          <a:ext cx="774767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837"/>
                <a:gridCol w="3873837"/>
              </a:tblGrid>
              <a:tr h="414309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Положення Закону</a:t>
                      </a:r>
                      <a:endParaRPr lang="uk-UA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Розподільчий облік</a:t>
                      </a:r>
                      <a:endParaRPr lang="uk-UA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25041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Встановлення приладів обліку</a:t>
                      </a:r>
                      <a:endParaRPr lang="uk-UA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Обов'язкове, відповідно до порядку </a:t>
                      </a:r>
                      <a:endParaRPr lang="uk-UA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25041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 власності</a:t>
                      </a:r>
                      <a:endParaRPr lang="uk-UA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Власник (співвласники) приміщень</a:t>
                      </a:r>
                      <a:endParaRPr lang="uk-UA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46505">
                <a:tc>
                  <a:txBody>
                    <a:bodyPr/>
                    <a:lstStyle/>
                    <a:p>
                      <a:r>
                        <a:rPr lang="uk-UA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 доступу </a:t>
                      </a:r>
                      <a:endParaRPr lang="uk-UA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Виконавець комунальної послуги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Визначена власником (співласниками) особа</a:t>
                      </a:r>
                      <a:endParaRPr lang="uk-UA" sz="2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Заголовок 7"/>
          <p:cNvSpPr txBox="1">
            <a:spLocks/>
          </p:cNvSpPr>
          <p:nvPr/>
        </p:nvSpPr>
        <p:spPr>
          <a:xfrm>
            <a:off x="646176" y="260648"/>
            <a:ext cx="7851648" cy="1045189"/>
          </a:xfrm>
          <a:prstGeom prst="roundRect">
            <a:avLst/>
          </a:prstGeom>
          <a:gradFill>
            <a:gsLst>
              <a:gs pos="3000">
                <a:srgbClr val="C4C4C4"/>
              </a:gs>
              <a:gs pos="0">
                <a:schemeClr val="accent3">
                  <a:tint val="98000"/>
                  <a:shade val="25000"/>
                  <a:satMod val="250000"/>
                </a:schemeClr>
              </a:gs>
              <a:gs pos="100000">
                <a:schemeClr val="accent3">
                  <a:tint val="86000"/>
                  <a:satMod val="115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  <a:ln w="19050">
            <a:solidFill>
              <a:schemeClr val="tx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Основні положення Закону</a:t>
            </a:r>
            <a:endParaRPr lang="uk-UA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629150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2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Объект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269892"/>
              </p:ext>
            </p:extLst>
          </p:nvPr>
        </p:nvGraphicFramePr>
        <p:xfrm>
          <a:off x="457200" y="2060575"/>
          <a:ext cx="8229600" cy="426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7"/>
          <p:cNvSpPr txBox="1">
            <a:spLocks/>
          </p:cNvSpPr>
          <p:nvPr/>
        </p:nvSpPr>
        <p:spPr>
          <a:xfrm>
            <a:off x="471046" y="404664"/>
            <a:ext cx="8215754" cy="1530816"/>
          </a:xfrm>
          <a:prstGeom prst="roundRect">
            <a:avLst/>
          </a:prstGeom>
          <a:gradFill>
            <a:gsLst>
              <a:gs pos="3000">
                <a:srgbClr val="C4C4C4"/>
              </a:gs>
              <a:gs pos="0">
                <a:schemeClr val="accent3">
                  <a:tint val="98000"/>
                  <a:shade val="25000"/>
                  <a:satMod val="250000"/>
                </a:schemeClr>
              </a:gs>
              <a:gs pos="100000">
                <a:schemeClr val="accent3">
                  <a:tint val="86000"/>
                  <a:satMod val="115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  <a:ln w="19050">
            <a:solidFill>
              <a:schemeClr val="tx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Розподіл між споживачами обсягів спожитих послуг з централізованого водопостачання та водовідведення </a:t>
            </a:r>
            <a:endParaRPr lang="uk-UA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9129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нн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077521" y="1786920"/>
            <a:ext cx="999808" cy="9180512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pic>
        <p:nvPicPr>
          <p:cNvPr id="6" name="Picture 2" descr="E:\Фірмові елементи\білий_лого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5949950"/>
            <a:ext cx="147478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71046" y="2413338"/>
            <a:ext cx="821575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= Q1 – Q2 - Q3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 різниця у об’ємах спожитої послуги</a:t>
            </a: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х 100%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= Х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відсоткове відношення об’єму спожитих послуг кінцевого споживача до сумарного об’єму отриманої послуги у </a:t>
            </a: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будівлі</a:t>
            </a:r>
          </a:p>
          <a:p>
            <a:endParaRPr lang="ru-RU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 х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100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= N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об’єм розподіленої різниці у об’ємах спожитої послуги, що підлягає оплаті кінцевим споживачем</a:t>
            </a:r>
          </a:p>
          <a:p>
            <a:endParaRPr lang="ru-RU" dirty="0"/>
          </a:p>
        </p:txBody>
      </p:sp>
      <p:sp>
        <p:nvSpPr>
          <p:cNvPr id="11" name="Заголовок 7"/>
          <p:cNvSpPr txBox="1">
            <a:spLocks/>
          </p:cNvSpPr>
          <p:nvPr/>
        </p:nvSpPr>
        <p:spPr>
          <a:xfrm>
            <a:off x="471046" y="404664"/>
            <a:ext cx="8215754" cy="1530816"/>
          </a:xfrm>
          <a:prstGeom prst="roundRect">
            <a:avLst/>
          </a:prstGeom>
          <a:gradFill>
            <a:gsLst>
              <a:gs pos="3000">
                <a:srgbClr val="C4C4C4"/>
              </a:gs>
              <a:gs pos="0">
                <a:schemeClr val="accent3">
                  <a:tint val="98000"/>
                  <a:shade val="25000"/>
                  <a:satMod val="250000"/>
                </a:schemeClr>
              </a:gs>
              <a:gs pos="100000">
                <a:schemeClr val="accent3">
                  <a:tint val="86000"/>
                  <a:satMod val="115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  <a:ln w="19050">
            <a:solidFill>
              <a:schemeClr val="tx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Розрахунок при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оснащенні </a:t>
            </a:r>
            <a:r>
              <a:rPr lang="uk-UA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 приміщень споживачів  вузлами розподільного  обліку та наявності вузла комерційного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обліку</a:t>
            </a:r>
            <a:endParaRPr lang="uk-UA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751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нн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077521" y="1786920"/>
            <a:ext cx="999808" cy="9180512"/>
          </a:xfrm>
          <a:prstGeom prst="rect">
            <a:avLst/>
          </a:prstGeom>
          <a:effectLst>
            <a:innerShdw blurRad="63500" dist="50800">
              <a:prstClr val="black">
                <a:alpha val="50000"/>
              </a:prstClr>
            </a:innerShdw>
          </a:effectLst>
        </p:spPr>
      </p:pic>
      <p:pic>
        <p:nvPicPr>
          <p:cNvPr id="6" name="Picture 2" descr="E:\Фірмові елементи\білий_лого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25" y="5949950"/>
            <a:ext cx="1474788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7"/>
          <p:cNvSpPr txBox="1">
            <a:spLocks/>
          </p:cNvSpPr>
          <p:nvPr/>
        </p:nvSpPr>
        <p:spPr>
          <a:xfrm>
            <a:off x="471046" y="404664"/>
            <a:ext cx="8215754" cy="1530816"/>
          </a:xfrm>
          <a:prstGeom prst="roundRect">
            <a:avLst/>
          </a:prstGeom>
          <a:gradFill>
            <a:gsLst>
              <a:gs pos="3000">
                <a:srgbClr val="C4C4C4"/>
              </a:gs>
              <a:gs pos="0">
                <a:schemeClr val="accent3">
                  <a:tint val="98000"/>
                  <a:shade val="25000"/>
                  <a:satMod val="250000"/>
                </a:schemeClr>
              </a:gs>
              <a:gs pos="100000">
                <a:schemeClr val="accent3">
                  <a:tint val="86000"/>
                  <a:satMod val="115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  <a:ln w="19050">
            <a:solidFill>
              <a:schemeClr val="tx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Розрахунок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разі часткового оснащення  приміщень споживачів  вузлами розподільного  обліку та наявності вузла комерційного обліку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uk-UA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  <a:p>
            <a:r>
              <a:rPr lang="ru-RU" dirty="0"/>
              <a:t>                                                                         </a:t>
            </a:r>
            <a:endParaRPr lang="uk-UA" dirty="0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471047" y="2132856"/>
            <a:ext cx="8349426" cy="1152128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(Q1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Q2 –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Q3) :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С1</a:t>
            </a:r>
            <a:r>
              <a:rPr lang="uk-UA" sz="1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 С2 = 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N2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1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об’єм </a:t>
            </a:r>
            <a:r>
              <a:rPr lang="uk-UA" sz="1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розподіленого обсягу спожитої послуги, що підлягає оплаті кінцевим споживачем, приміщення якого не оснащене вузлом  розподільного </a:t>
            </a:r>
            <a:r>
              <a:rPr lang="uk-UA" sz="1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обліку</a:t>
            </a:r>
            <a: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uk-UA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455837934"/>
              </p:ext>
            </p:extLst>
          </p:nvPr>
        </p:nvGraphicFramePr>
        <p:xfrm>
          <a:off x="611560" y="3140968"/>
          <a:ext cx="784887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28169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7"/>
          <p:cNvSpPr txBox="1">
            <a:spLocks noGrp="1"/>
          </p:cNvSpPr>
          <p:nvPr>
            <p:ph type="title"/>
          </p:nvPr>
        </p:nvSpPr>
        <p:spPr>
          <a:xfrm>
            <a:off x="457200" y="692696"/>
            <a:ext cx="8229600" cy="1428768"/>
          </a:xfrm>
          <a:prstGeom prst="roundRect">
            <a:avLst/>
          </a:prstGeom>
          <a:gradFill>
            <a:gsLst>
              <a:gs pos="3000">
                <a:srgbClr val="C4C4C4"/>
              </a:gs>
              <a:gs pos="0">
                <a:schemeClr val="accent3">
                  <a:tint val="98000"/>
                  <a:shade val="25000"/>
                  <a:satMod val="250000"/>
                </a:schemeClr>
              </a:gs>
              <a:gs pos="100000">
                <a:schemeClr val="accent3">
                  <a:tint val="86000"/>
                  <a:satMod val="115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  <a:ln w="19050">
            <a:solidFill>
              <a:schemeClr val="tx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Розрахунок у разі,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якщо жодне  приміщення у будівлі не 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оснащено 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вузлами розподільного  обліку та наявності вузла комерційного обліку</a:t>
            </a:r>
            <a:endParaRPr lang="uk-UA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(Q1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Q3)/ С1</a:t>
            </a:r>
            <a:r>
              <a:rPr lang="uk-UA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  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С2 = N3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об’єм розподіленого обсягу спожитої послуги, що підлягає оплаті кінцевим споживачем, приміщення якого не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оснащено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вузлом  розподільного </a:t>
            </a: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обліку</a:t>
            </a:r>
          </a:p>
          <a:p>
            <a:pPr marL="0" indent="0">
              <a:buNone/>
            </a:pPr>
            <a:endParaRPr lang="uk-UA" sz="1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09477335"/>
              </p:ext>
            </p:extLst>
          </p:nvPr>
        </p:nvGraphicFramePr>
        <p:xfrm>
          <a:off x="827584" y="3212977"/>
          <a:ext cx="7560840" cy="3175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16073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7"/>
          <p:cNvSpPr txBox="1">
            <a:spLocks noGrp="1"/>
          </p:cNvSpPr>
          <p:nvPr>
            <p:ph type="title"/>
          </p:nvPr>
        </p:nvSpPr>
        <p:spPr>
          <a:prstGeom prst="roundRect">
            <a:avLst/>
          </a:prstGeom>
          <a:gradFill>
            <a:gsLst>
              <a:gs pos="3000">
                <a:srgbClr val="C4C4C4"/>
              </a:gs>
              <a:gs pos="0">
                <a:schemeClr val="accent3">
                  <a:tint val="98000"/>
                  <a:shade val="25000"/>
                  <a:satMod val="250000"/>
                </a:schemeClr>
              </a:gs>
              <a:gs pos="100000">
                <a:schemeClr val="accent3">
                  <a:tint val="86000"/>
                  <a:satMod val="115000"/>
                </a:schemeClr>
              </a:gs>
              <a:gs pos="100000">
                <a:schemeClr val="accent3">
                  <a:tint val="50000"/>
                  <a:satMod val="150000"/>
                </a:schemeClr>
              </a:gs>
            </a:gsLst>
          </a:gradFill>
          <a:ln w="19050">
            <a:solidFill>
              <a:schemeClr val="tx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загальнобудинкового споживання при відсутності комерційного вузла обліку</a:t>
            </a:r>
            <a:endParaRPr lang="uk-UA" sz="28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132856"/>
            <a:ext cx="1656184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132856"/>
            <a:ext cx="1800200" cy="1728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32856"/>
            <a:ext cx="1656184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294329"/>
            <a:ext cx="1549261" cy="1261229"/>
          </a:xfrm>
          <a:prstGeom prst="rect">
            <a:avLst/>
          </a:prstGeom>
        </p:spPr>
      </p:pic>
      <p:cxnSp>
        <p:nvCxnSpPr>
          <p:cNvPr id="15" name="Прямая со стрелкой 14"/>
          <p:cNvCxnSpPr/>
          <p:nvPr/>
        </p:nvCxnSpPr>
        <p:spPr>
          <a:xfrm>
            <a:off x="1619672" y="3555558"/>
            <a:ext cx="2376264" cy="1107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804338" y="3533037"/>
            <a:ext cx="792088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5208493" y="3533037"/>
            <a:ext cx="468053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5649271" y="3540986"/>
            <a:ext cx="1539443" cy="1121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Рисунок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4774631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64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ctrTitle"/>
          </p:nvPr>
        </p:nvSpPr>
        <p:spPr>
          <a:xfrm>
            <a:off x="817563" y="3132138"/>
            <a:ext cx="7175500" cy="1793875"/>
          </a:xfrm>
        </p:spPr>
        <p:txBody>
          <a:bodyPr/>
          <a:lstStyle/>
          <a:p>
            <a:pPr>
              <a:defRPr/>
            </a:pPr>
            <a:endParaRPr lang="uk-UA" altLang="uk-UA" smtClean="0"/>
          </a:p>
        </p:txBody>
      </p:sp>
      <p:sp>
        <p:nvSpPr>
          <p:cNvPr id="8397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5637213" cy="881062"/>
          </a:xfrm>
        </p:spPr>
        <p:txBody>
          <a:bodyPr/>
          <a:lstStyle/>
          <a:p>
            <a:endParaRPr lang="uk-UA" altLang="uk-UA" smtClean="0"/>
          </a:p>
        </p:txBody>
      </p:sp>
      <p:pic>
        <p:nvPicPr>
          <p:cNvPr id="4" name="Рисунок 3" descr="ннн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1161255" y="-1161257"/>
            <a:ext cx="6858002" cy="9180512"/>
          </a:xfrm>
          <a:prstGeom prst="rect">
            <a:avLst/>
          </a:prstGeom>
          <a:solidFill>
            <a:srgbClr val="00B0F0"/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</p:pic>
      <p:pic>
        <p:nvPicPr>
          <p:cNvPr id="83973" name="Picture 2" descr="E:\Фірмові елементи\білий_лого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1963738"/>
            <a:ext cx="5999163" cy="401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660400"/>
            <a:ext cx="91805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4800" dirty="0">
                <a:solidFill>
                  <a:schemeClr val="accent3"/>
                </a:solidFill>
                <a:latin typeface="+mn-lt"/>
              </a:rPr>
              <a:t>Дякуємо</a:t>
            </a:r>
            <a:r>
              <a:rPr lang="ru-RU" sz="4800" dirty="0">
                <a:solidFill>
                  <a:schemeClr val="accent3"/>
                </a:solidFill>
                <a:latin typeface="+mn-lt"/>
              </a:rPr>
              <a:t> за </a:t>
            </a:r>
            <a:r>
              <a:rPr lang="uk-UA" sz="4800" dirty="0">
                <a:solidFill>
                  <a:schemeClr val="accent3"/>
                </a:solidFill>
              </a:rPr>
              <a:t>увагу</a:t>
            </a:r>
            <a:r>
              <a:rPr lang="ru-RU" sz="4800" dirty="0">
                <a:solidFill>
                  <a:schemeClr val="accent3"/>
                </a:solidFill>
              </a:rPr>
              <a:t>!</a:t>
            </a:r>
            <a:endParaRPr lang="uk-UA" sz="48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237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3">
      <a:dk1>
        <a:srgbClr val="0070C0"/>
      </a:dk1>
      <a:lt1>
        <a:srgbClr val="B5E8F3"/>
      </a:lt1>
      <a:dk2>
        <a:srgbClr val="1896C8"/>
      </a:dk2>
      <a:lt2>
        <a:srgbClr val="DEF5FA"/>
      </a:lt2>
      <a:accent1>
        <a:srgbClr val="2DA2BF"/>
      </a:accent1>
      <a:accent2>
        <a:srgbClr val="2F27D3"/>
      </a:accent2>
      <a:accent3>
        <a:srgbClr val="FFFFFF"/>
      </a:accent3>
      <a:accent4>
        <a:srgbClr val="39639D"/>
      </a:accent4>
      <a:accent5>
        <a:srgbClr val="474B78"/>
      </a:accent5>
      <a:accent6>
        <a:srgbClr val="6907B3"/>
      </a:accent6>
      <a:hlink>
        <a:srgbClr val="BC5DF1"/>
      </a:hlink>
      <a:folHlink>
        <a:srgbClr val="44B9E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5562</TotalTime>
  <Words>257</Words>
  <Application>Microsoft Office PowerPoint</Application>
  <PresentationFormat>Экран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Методика розподілу між споживачами обсягів спожитих у будівлі комунальних послуг</vt:lpstr>
      <vt:lpstr>Презентация PowerPoint</vt:lpstr>
      <vt:lpstr>Презентация PowerPoint</vt:lpstr>
      <vt:lpstr>Презентация PowerPoint</vt:lpstr>
      <vt:lpstr>(Q1 – Q2 – Q3) : С1  х  С2 =  N2 - об’єм розподіленого обсягу спожитої послуги, що підлягає оплаті кінцевим споживачем, приміщення якого не оснащене вузлом  розподільного обліку </vt:lpstr>
      <vt:lpstr>Розрахунок у разі, якщо жодне  приміщення у будівлі не оснащено  вузлами розподільного  обліку та наявності вузла комерційного обліку</vt:lpstr>
      <vt:lpstr>Визначення загальнобудинкового споживання при відсутності комерційного вузла обліку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Вікторія</cp:lastModifiedBy>
  <cp:revision>272</cp:revision>
  <cp:lastPrinted>2017-04-03T12:14:09Z</cp:lastPrinted>
  <dcterms:modified xsi:type="dcterms:W3CDTF">2017-10-02T18:28:24Z</dcterms:modified>
</cp:coreProperties>
</file>