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9" r:id="rId1"/>
  </p:sldMasterIdLst>
  <p:notesMasterIdLst>
    <p:notesMasterId r:id="rId11"/>
  </p:notesMasterIdLst>
  <p:sldIdLst>
    <p:sldId id="440" r:id="rId2"/>
    <p:sldId id="564" r:id="rId3"/>
    <p:sldId id="566" r:id="rId4"/>
    <p:sldId id="567" r:id="rId5"/>
    <p:sldId id="570" r:id="rId6"/>
    <p:sldId id="563" r:id="rId7"/>
    <p:sldId id="565" r:id="rId8"/>
    <p:sldId id="569" r:id="rId9"/>
    <p:sldId id="568" r:id="rId10"/>
  </p:sldIdLst>
  <p:sldSz cx="9144000" cy="6858000" type="screen4x3"/>
  <p:notesSz cx="6888163" cy="100171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3A2"/>
    <a:srgbClr val="C96D3A"/>
    <a:srgbClr val="FF99FF"/>
    <a:srgbClr val="FF0101"/>
    <a:srgbClr val="66FF33"/>
    <a:srgbClr val="60E43C"/>
    <a:srgbClr val="FFD757"/>
    <a:srgbClr val="FFFF66"/>
    <a:srgbClr val="FF33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48" autoAdjust="0"/>
    <p:restoredTop sz="91470" autoAdjust="0"/>
  </p:normalViewPr>
  <p:slideViewPr>
    <p:cSldViewPr>
      <p:cViewPr varScale="1">
        <p:scale>
          <a:sx n="74" d="100"/>
          <a:sy n="74" d="100"/>
        </p:scale>
        <p:origin x="15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776939-EED9-4694-A0FC-B1E7736026CB}" type="doc">
      <dgm:prSet loTypeId="urn:microsoft.com/office/officeart/2005/8/layout/lProcess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B0FC2F1-FF50-4DAE-9182-879BBE5A0C37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10% - Рівень втрат і витрат (відношення втрат і витрат до обсягу піднятої води) за звітний місяць</a:t>
          </a:r>
          <a:endParaRPr lang="ru-RU" sz="14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492C7DF-B115-4B73-A745-29EE6FA60C59}" type="parTrans" cxnId="{AE3B7304-21AD-4D2E-9593-A026323B5FC3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0153FED-FDEC-43C6-9E2D-71C8E260CDAD}" type="sibTrans" cxnId="{AE3B7304-21AD-4D2E-9593-A026323B5FC3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CCAC85D-81A7-4F62-9E21-D8B72EF46288}">
      <dgm:prSet phldrT="[Текст]" custT="1"/>
      <dgm:spPr/>
      <dgm:t>
        <a:bodyPr/>
        <a:lstStyle/>
        <a:p>
          <a:r>
            <a:rPr lang="uk-UA" sz="14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Більше 55% - 0% премії</a:t>
          </a:r>
          <a:endParaRPr lang="ru-RU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72FEAAB-A8F6-4D8A-B1C4-A3A687C72D5B}" type="parTrans" cxnId="{7D31350B-C742-48ED-8BFF-B9EDC838D779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9DEA1BD-4591-4266-8CC8-FED9EC2D212C}" type="sibTrans" cxnId="{7D31350B-C742-48ED-8BFF-B9EDC838D779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A5CF2DE-9D55-476C-80DD-9F27FF47A692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10% - Рівень оплати за надані послуги  безпосередньо населенням та небюджетними організаціями</a:t>
          </a:r>
          <a:endParaRPr lang="ru-RU" sz="14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9D1CBD9-5A13-4E7F-89EB-D5EAD1BC9758}" type="parTrans" cxnId="{0788905F-F998-4F09-A697-8F504F771CF8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FDA21CA-5964-4B64-8752-791277249FEC}" type="sibTrans" cxnId="{0788905F-F998-4F09-A697-8F504F771CF8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B9D36F5-E808-478C-8DD1-D539D1A8EF23}">
      <dgm:prSet phldrT="[Текст]" custT="1"/>
      <dgm:spPr/>
      <dgm:t>
        <a:bodyPr/>
        <a:lstStyle/>
        <a:p>
          <a:r>
            <a:rPr lang="uk-UA" sz="14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96% і нижче - 0% премії</a:t>
          </a:r>
          <a:endParaRPr lang="ru-RU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D9272BE-D4DB-4107-A685-74C99CE32A9B}" type="parTrans" cxnId="{D57EFD6C-33D9-4995-B0F5-5A34DAE8C1E7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A91E409-F2D2-4571-AE26-EEAE06619D7B}" type="sibTrans" cxnId="{D57EFD6C-33D9-4995-B0F5-5A34DAE8C1E7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FC86659-46E1-49E7-AEDE-B61AC8D25020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10% - Рівень споживання електроенергії до встановлених лімітів</a:t>
          </a:r>
          <a:endParaRPr lang="ru-RU" sz="14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FB176E9-5CCE-40F1-BF42-1B9E0A6B3E9C}" type="parTrans" cxnId="{2351CD03-CD6F-4B90-B5C5-E81D4BD4F023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878B65-9841-4EB6-87FF-10476962624C}" type="sibTrans" cxnId="{2351CD03-CD6F-4B90-B5C5-E81D4BD4F023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0964E59-8266-421F-B6E5-A67E518B4465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і більше – 0% премії</a:t>
          </a:r>
          <a:endParaRPr lang="ru-RU" sz="14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604F9A-E1EF-4259-BB98-A4B7682144E2}" type="parTrans" cxnId="{44FDD84B-40B0-49CE-8D33-2D5AAB8DDE88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F8FFE56-A19A-4FA7-B453-39919C777466}" type="sibTrans" cxnId="{44FDD84B-40B0-49CE-8D33-2D5AAB8DDE88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7F036FC-5673-4A5D-BCB7-FF22B5B01110}">
      <dgm:prSet phldrT="[Текст]" custT="1"/>
      <dgm:spPr/>
      <dgm:t>
        <a:bodyPr/>
        <a:lstStyle/>
        <a:p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54% до 36% -нараховується по 0,5% премії</a:t>
          </a:r>
          <a:endParaRPr lang="ru-RU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6E47457-0142-48DA-9C9D-76A054227691}" type="parTrans" cxnId="{ECA33D99-7946-4717-BEC8-07F7C00A3336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0B8DC57-9614-4DCB-BD31-DA5455900813}" type="sibTrans" cxnId="{ECA33D99-7946-4717-BEC8-07F7C00A3336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BABB302-3F97-43B2-ABED-273BC8051B1D}">
      <dgm:prSet phldrT="[Текст]" custT="1"/>
      <dgm:spPr/>
      <dgm:t>
        <a:bodyPr/>
        <a:lstStyle/>
        <a:p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До 36% - 10% премії</a:t>
          </a:r>
          <a:endParaRPr lang="ru-RU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3AD32CB-A541-4EB1-A2A0-6CCFB25DAEF7}" type="parTrans" cxnId="{FECF92F4-CB17-41A8-A759-393D5944722F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759A0A0-8372-4B1E-9949-1F6E1181CF0F}" type="sibTrans" cxnId="{FECF92F4-CB17-41A8-A759-393D5944722F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7AE42E6-FEF9-4FE3-A789-38B8C8300753}">
      <dgm:prSet custT="1"/>
      <dgm:spPr/>
      <dgm:t>
        <a:bodyPr/>
        <a:lstStyle/>
        <a:p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97% до 101% </a:t>
          </a:r>
          <a:r>
            <a:rPr lang="uk-UA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-нараховується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по 2% премії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15FF5B8-8782-488C-ABA1-6008004F317D}" type="parTrans" cxnId="{35AF78AC-773E-4B21-BAA1-7FDC7E60C002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A2F83F-6440-40F3-A891-64DE8828C946}" type="sibTrans" cxnId="{35AF78AC-773E-4B21-BAA1-7FDC7E60C002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7C7B558-E884-4DA9-9275-4D2A283D4C37}">
      <dgm:prSet custT="1"/>
      <dgm:spPr/>
      <dgm:t>
        <a:bodyPr/>
        <a:lstStyle/>
        <a:p>
          <a:r>
            <a:rPr lang="uk-UA" sz="14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101% – додатково по 1% премії</a:t>
          </a:r>
          <a:endParaRPr lang="ru-RU" sz="14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47EB49A-AAAC-4B69-B60B-78A9598A8FD3}" type="parTrans" cxnId="{C672162A-6292-4AA7-96FA-9E25EF96C35F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CB3346C-0CB2-40D5-AB56-BC5A5C2C8C2E}" type="sibTrans" cxnId="{C672162A-6292-4AA7-96FA-9E25EF96C35F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2C88E8C-F03B-452E-A4C2-6D336456E1FE}">
      <dgm:prSet custT="1"/>
      <dgm:spPr/>
      <dgm:t>
        <a:bodyPr/>
        <a:lstStyle/>
        <a:p>
          <a:r>
            <a:rPr lang="uk-UA" sz="14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99% до 91% -нараховується по 1% премії</a:t>
          </a:r>
          <a:endParaRPr lang="uk-UA" sz="14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DB7E0FC-036D-4FAE-B6C5-EF77A1FB6F60}" type="parTrans" cxnId="{C63DE5D5-32E9-4594-A466-C0879FD3ACE4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CD9A738-9272-406A-BBD3-C3F658BA3184}" type="sibTrans" cxnId="{C63DE5D5-32E9-4594-A466-C0879FD3ACE4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D9DBEB5-DFBF-4CB6-80E2-BF78E389426A}">
      <dgm:prSet custT="1"/>
      <dgm:spPr/>
      <dgm:t>
        <a:bodyPr/>
        <a:lstStyle/>
        <a:p>
          <a:r>
            <a:rPr lang="uk-UA" sz="14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до 90% - 10% премії</a:t>
          </a:r>
          <a:endParaRPr lang="ru-RU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1E69206-9360-483A-BA59-2CF08310429C}" type="parTrans" cxnId="{0492067F-AC1D-4FBD-B311-FB6441249EA7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857C5C9-B665-4C1D-B65D-8B0A5E772E5D}" type="sibTrans" cxnId="{0492067F-AC1D-4FBD-B311-FB6441249EA7}">
      <dgm:prSet/>
      <dgm:spPr/>
      <dgm:t>
        <a:bodyPr/>
        <a:lstStyle/>
        <a:p>
          <a:endParaRPr lang="ru-RU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ED4F83E-02F5-4C76-99D2-9CD48EE1698C}" type="pres">
      <dgm:prSet presAssocID="{B1776939-EED9-4694-A0FC-B1E7736026C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8788D-8C47-4098-9FC5-96E6DC17020F}" type="pres">
      <dgm:prSet presAssocID="{0B0FC2F1-FF50-4DAE-9182-879BBE5A0C37}" presName="compNode" presStyleCnt="0"/>
      <dgm:spPr/>
    </dgm:pt>
    <dgm:pt modelId="{6A195C27-614C-4BA2-BA2B-20AC0CA2A466}" type="pres">
      <dgm:prSet presAssocID="{0B0FC2F1-FF50-4DAE-9182-879BBE5A0C37}" presName="aNode" presStyleLbl="bgShp" presStyleIdx="0" presStyleCnt="3"/>
      <dgm:spPr/>
      <dgm:t>
        <a:bodyPr/>
        <a:lstStyle/>
        <a:p>
          <a:endParaRPr lang="ru-RU"/>
        </a:p>
      </dgm:t>
    </dgm:pt>
    <dgm:pt modelId="{4FC71E80-3C4F-47A3-B6AD-3E02246ED4C4}" type="pres">
      <dgm:prSet presAssocID="{0B0FC2F1-FF50-4DAE-9182-879BBE5A0C37}" presName="textNode" presStyleLbl="bgShp" presStyleIdx="0" presStyleCnt="3"/>
      <dgm:spPr/>
      <dgm:t>
        <a:bodyPr/>
        <a:lstStyle/>
        <a:p>
          <a:endParaRPr lang="ru-RU"/>
        </a:p>
      </dgm:t>
    </dgm:pt>
    <dgm:pt modelId="{DDCCD09A-83DD-4252-B7AA-80C45D450F8C}" type="pres">
      <dgm:prSet presAssocID="{0B0FC2F1-FF50-4DAE-9182-879BBE5A0C37}" presName="compChildNode" presStyleCnt="0"/>
      <dgm:spPr/>
    </dgm:pt>
    <dgm:pt modelId="{7DEE2AD6-1237-4EC0-84EF-ECDDE2C6E4C6}" type="pres">
      <dgm:prSet presAssocID="{0B0FC2F1-FF50-4DAE-9182-879BBE5A0C37}" presName="theInnerList" presStyleCnt="0"/>
      <dgm:spPr/>
    </dgm:pt>
    <dgm:pt modelId="{06B789DA-74EA-4B2B-8367-5C3172CF2596}" type="pres">
      <dgm:prSet presAssocID="{2CCAC85D-81A7-4F62-9E21-D8B72EF46288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94F43-3376-4BBB-8350-207F643265FA}" type="pres">
      <dgm:prSet presAssocID="{2CCAC85D-81A7-4F62-9E21-D8B72EF46288}" presName="aSpace2" presStyleCnt="0"/>
      <dgm:spPr/>
    </dgm:pt>
    <dgm:pt modelId="{52E752F6-F5D2-4C39-BB38-5E89CE759B6E}" type="pres">
      <dgm:prSet presAssocID="{57F036FC-5673-4A5D-BCB7-FF22B5B01110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5C973-9C13-4A86-B925-8DEFA6E89205}" type="pres">
      <dgm:prSet presAssocID="{57F036FC-5673-4A5D-BCB7-FF22B5B01110}" presName="aSpace2" presStyleCnt="0"/>
      <dgm:spPr/>
    </dgm:pt>
    <dgm:pt modelId="{CB11210B-78B5-4DBC-88F0-CFA40230AC0C}" type="pres">
      <dgm:prSet presAssocID="{BBABB302-3F97-43B2-ABED-273BC8051B1D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5EDC1-527F-40D5-8C71-AC438FE746FE}" type="pres">
      <dgm:prSet presAssocID="{0B0FC2F1-FF50-4DAE-9182-879BBE5A0C37}" presName="aSpace" presStyleCnt="0"/>
      <dgm:spPr/>
    </dgm:pt>
    <dgm:pt modelId="{501CCF1F-2DE5-4F4B-BA30-081DE3E1B131}" type="pres">
      <dgm:prSet presAssocID="{AA5CF2DE-9D55-476C-80DD-9F27FF47A692}" presName="compNode" presStyleCnt="0"/>
      <dgm:spPr/>
    </dgm:pt>
    <dgm:pt modelId="{0B7FB8D4-3F2A-4C24-BA87-45CB97D239DF}" type="pres">
      <dgm:prSet presAssocID="{AA5CF2DE-9D55-476C-80DD-9F27FF47A692}" presName="aNode" presStyleLbl="bgShp" presStyleIdx="1" presStyleCnt="3"/>
      <dgm:spPr/>
      <dgm:t>
        <a:bodyPr/>
        <a:lstStyle/>
        <a:p>
          <a:endParaRPr lang="ru-RU"/>
        </a:p>
      </dgm:t>
    </dgm:pt>
    <dgm:pt modelId="{03152B8B-E01D-4FA9-8301-B5FB579E815F}" type="pres">
      <dgm:prSet presAssocID="{AA5CF2DE-9D55-476C-80DD-9F27FF47A692}" presName="textNode" presStyleLbl="bgShp" presStyleIdx="1" presStyleCnt="3"/>
      <dgm:spPr/>
      <dgm:t>
        <a:bodyPr/>
        <a:lstStyle/>
        <a:p>
          <a:endParaRPr lang="ru-RU"/>
        </a:p>
      </dgm:t>
    </dgm:pt>
    <dgm:pt modelId="{E3091B5B-07D2-44F5-99C0-C362ED2091E7}" type="pres">
      <dgm:prSet presAssocID="{AA5CF2DE-9D55-476C-80DD-9F27FF47A692}" presName="compChildNode" presStyleCnt="0"/>
      <dgm:spPr/>
    </dgm:pt>
    <dgm:pt modelId="{E93D044B-1FC4-45D2-9911-5256412BB78E}" type="pres">
      <dgm:prSet presAssocID="{AA5CF2DE-9D55-476C-80DD-9F27FF47A692}" presName="theInnerList" presStyleCnt="0"/>
      <dgm:spPr/>
    </dgm:pt>
    <dgm:pt modelId="{A48AF077-4711-42AA-8DB6-5B4BCBAF9CF2}" type="pres">
      <dgm:prSet presAssocID="{0B9D36F5-E808-478C-8DD1-D539D1A8EF23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45FAD-8D29-45C3-9CD7-93B1AAF926AF}" type="pres">
      <dgm:prSet presAssocID="{0B9D36F5-E808-478C-8DD1-D539D1A8EF23}" presName="aSpace2" presStyleCnt="0"/>
      <dgm:spPr/>
    </dgm:pt>
    <dgm:pt modelId="{49215C80-7B5D-432B-B3B2-4B9185CA7ED2}" type="pres">
      <dgm:prSet presAssocID="{57AE42E6-FEF9-4FE3-A789-38B8C8300753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18E7C-C15C-47F8-9FEB-239A4EB54B86}" type="pres">
      <dgm:prSet presAssocID="{57AE42E6-FEF9-4FE3-A789-38B8C8300753}" presName="aSpace2" presStyleCnt="0"/>
      <dgm:spPr/>
    </dgm:pt>
    <dgm:pt modelId="{496F495E-4F4D-404D-8CA1-F65B6FB7A2E1}" type="pres">
      <dgm:prSet presAssocID="{E7C7B558-E884-4DA9-9275-4D2A283D4C37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F314A-F486-497C-BF29-5F657A54BE80}" type="pres">
      <dgm:prSet presAssocID="{AA5CF2DE-9D55-476C-80DD-9F27FF47A692}" presName="aSpace" presStyleCnt="0"/>
      <dgm:spPr/>
    </dgm:pt>
    <dgm:pt modelId="{B6F1FB1F-90FA-4F6D-84F4-C11B4643AD40}" type="pres">
      <dgm:prSet presAssocID="{9FC86659-46E1-49E7-AEDE-B61AC8D25020}" presName="compNode" presStyleCnt="0"/>
      <dgm:spPr/>
    </dgm:pt>
    <dgm:pt modelId="{60ACD504-0053-4491-BB7C-5A90B4F6C020}" type="pres">
      <dgm:prSet presAssocID="{9FC86659-46E1-49E7-AEDE-B61AC8D25020}" presName="aNode" presStyleLbl="bgShp" presStyleIdx="2" presStyleCnt="3"/>
      <dgm:spPr/>
      <dgm:t>
        <a:bodyPr/>
        <a:lstStyle/>
        <a:p>
          <a:endParaRPr lang="ru-RU"/>
        </a:p>
      </dgm:t>
    </dgm:pt>
    <dgm:pt modelId="{0A6F96B0-22E5-4809-9506-1B5CF4393EA3}" type="pres">
      <dgm:prSet presAssocID="{9FC86659-46E1-49E7-AEDE-B61AC8D25020}" presName="textNode" presStyleLbl="bgShp" presStyleIdx="2" presStyleCnt="3"/>
      <dgm:spPr/>
      <dgm:t>
        <a:bodyPr/>
        <a:lstStyle/>
        <a:p>
          <a:endParaRPr lang="ru-RU"/>
        </a:p>
      </dgm:t>
    </dgm:pt>
    <dgm:pt modelId="{65D478EE-C4FD-4EB3-9908-6814431A20A1}" type="pres">
      <dgm:prSet presAssocID="{9FC86659-46E1-49E7-AEDE-B61AC8D25020}" presName="compChildNode" presStyleCnt="0"/>
      <dgm:spPr/>
    </dgm:pt>
    <dgm:pt modelId="{577424F1-59FE-4860-B5F7-DC1C21131DBA}" type="pres">
      <dgm:prSet presAssocID="{9FC86659-46E1-49E7-AEDE-B61AC8D25020}" presName="theInnerList" presStyleCnt="0"/>
      <dgm:spPr/>
    </dgm:pt>
    <dgm:pt modelId="{1E73AAE8-78A7-4681-BAD0-6842808B52B6}" type="pres">
      <dgm:prSet presAssocID="{60964E59-8266-421F-B6E5-A67E518B4465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A5A09-2776-4967-A39A-7245F353F7A8}" type="pres">
      <dgm:prSet presAssocID="{60964E59-8266-421F-B6E5-A67E518B4465}" presName="aSpace2" presStyleCnt="0"/>
      <dgm:spPr/>
    </dgm:pt>
    <dgm:pt modelId="{DFDC7B73-B004-41D2-B702-F7DE964E209C}" type="pres">
      <dgm:prSet presAssocID="{22C88E8C-F03B-452E-A4C2-6D336456E1FE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8B3F2-C3A3-46FA-A428-5D05EF5D8577}" type="pres">
      <dgm:prSet presAssocID="{22C88E8C-F03B-452E-A4C2-6D336456E1FE}" presName="aSpace2" presStyleCnt="0"/>
      <dgm:spPr/>
    </dgm:pt>
    <dgm:pt modelId="{5048F45A-7599-4F80-8A78-64EBF926C512}" type="pres">
      <dgm:prSet presAssocID="{9D9DBEB5-DFBF-4CB6-80E2-BF78E389426A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3DE5D5-32E9-4594-A466-C0879FD3ACE4}" srcId="{9FC86659-46E1-49E7-AEDE-B61AC8D25020}" destId="{22C88E8C-F03B-452E-A4C2-6D336456E1FE}" srcOrd="1" destOrd="0" parTransId="{8DB7E0FC-036D-4FAE-B6C5-EF77A1FB6F60}" sibTransId="{7CD9A738-9272-406A-BBD3-C3F658BA3184}"/>
    <dgm:cxn modelId="{0788905F-F998-4F09-A697-8F504F771CF8}" srcId="{B1776939-EED9-4694-A0FC-B1E7736026CB}" destId="{AA5CF2DE-9D55-476C-80DD-9F27FF47A692}" srcOrd="1" destOrd="0" parTransId="{E9D1CBD9-5A13-4E7F-89EB-D5EAD1BC9758}" sibTransId="{7FDA21CA-5964-4B64-8752-791277249FEC}"/>
    <dgm:cxn modelId="{D57EFD6C-33D9-4995-B0F5-5A34DAE8C1E7}" srcId="{AA5CF2DE-9D55-476C-80DD-9F27FF47A692}" destId="{0B9D36F5-E808-478C-8DD1-D539D1A8EF23}" srcOrd="0" destOrd="0" parTransId="{BD9272BE-D4DB-4107-A685-74C99CE32A9B}" sibTransId="{AA91E409-F2D2-4571-AE26-EEAE06619D7B}"/>
    <dgm:cxn modelId="{F274A1D4-B123-4C42-AD67-3420BAE4C29C}" type="presOf" srcId="{57AE42E6-FEF9-4FE3-A789-38B8C8300753}" destId="{49215C80-7B5D-432B-B3B2-4B9185CA7ED2}" srcOrd="0" destOrd="0" presId="urn:microsoft.com/office/officeart/2005/8/layout/lProcess2"/>
    <dgm:cxn modelId="{FECF92F4-CB17-41A8-A759-393D5944722F}" srcId="{0B0FC2F1-FF50-4DAE-9182-879BBE5A0C37}" destId="{BBABB302-3F97-43B2-ABED-273BC8051B1D}" srcOrd="2" destOrd="0" parTransId="{73AD32CB-A541-4EB1-A2A0-6CCFB25DAEF7}" sibTransId="{5759A0A0-8372-4B1E-9949-1F6E1181CF0F}"/>
    <dgm:cxn modelId="{44FDD84B-40B0-49CE-8D33-2D5AAB8DDE88}" srcId="{9FC86659-46E1-49E7-AEDE-B61AC8D25020}" destId="{60964E59-8266-421F-B6E5-A67E518B4465}" srcOrd="0" destOrd="0" parTransId="{5A604F9A-E1EF-4259-BB98-A4B7682144E2}" sibTransId="{BF8FFE56-A19A-4FA7-B453-39919C777466}"/>
    <dgm:cxn modelId="{0847C825-1EB0-47F2-85CB-7DF453FBE3E7}" type="presOf" srcId="{9FC86659-46E1-49E7-AEDE-B61AC8D25020}" destId="{60ACD504-0053-4491-BB7C-5A90B4F6C020}" srcOrd="0" destOrd="0" presId="urn:microsoft.com/office/officeart/2005/8/layout/lProcess2"/>
    <dgm:cxn modelId="{2351CD03-CD6F-4B90-B5C5-E81D4BD4F023}" srcId="{B1776939-EED9-4694-A0FC-B1E7736026CB}" destId="{9FC86659-46E1-49E7-AEDE-B61AC8D25020}" srcOrd="2" destOrd="0" parTransId="{FFB176E9-5CCE-40F1-BF42-1B9E0A6B3E9C}" sibTransId="{A0878B65-9841-4EB6-87FF-10476962624C}"/>
    <dgm:cxn modelId="{38B91C32-6340-42D2-9F7B-16F9F7D3C3A5}" type="presOf" srcId="{0B0FC2F1-FF50-4DAE-9182-879BBE5A0C37}" destId="{4FC71E80-3C4F-47A3-B6AD-3E02246ED4C4}" srcOrd="1" destOrd="0" presId="urn:microsoft.com/office/officeart/2005/8/layout/lProcess2"/>
    <dgm:cxn modelId="{0B12F979-0873-4DB4-9F1D-642A0EDC56A9}" type="presOf" srcId="{AA5CF2DE-9D55-476C-80DD-9F27FF47A692}" destId="{0B7FB8D4-3F2A-4C24-BA87-45CB97D239DF}" srcOrd="0" destOrd="0" presId="urn:microsoft.com/office/officeart/2005/8/layout/lProcess2"/>
    <dgm:cxn modelId="{AE3B7304-21AD-4D2E-9593-A026323B5FC3}" srcId="{B1776939-EED9-4694-A0FC-B1E7736026CB}" destId="{0B0FC2F1-FF50-4DAE-9182-879BBE5A0C37}" srcOrd="0" destOrd="0" parTransId="{3492C7DF-B115-4B73-A745-29EE6FA60C59}" sibTransId="{C0153FED-FDEC-43C6-9E2D-71C8E260CDAD}"/>
    <dgm:cxn modelId="{7564D600-DFE0-4964-BCA4-09F4628A3C7A}" type="presOf" srcId="{0B0FC2F1-FF50-4DAE-9182-879BBE5A0C37}" destId="{6A195C27-614C-4BA2-BA2B-20AC0CA2A466}" srcOrd="0" destOrd="0" presId="urn:microsoft.com/office/officeart/2005/8/layout/lProcess2"/>
    <dgm:cxn modelId="{252E9D99-5401-4FBB-A09B-0E6B21AA7168}" type="presOf" srcId="{0B9D36F5-E808-478C-8DD1-D539D1A8EF23}" destId="{A48AF077-4711-42AA-8DB6-5B4BCBAF9CF2}" srcOrd="0" destOrd="0" presId="urn:microsoft.com/office/officeart/2005/8/layout/lProcess2"/>
    <dgm:cxn modelId="{7D31350B-C742-48ED-8BFF-B9EDC838D779}" srcId="{0B0FC2F1-FF50-4DAE-9182-879BBE5A0C37}" destId="{2CCAC85D-81A7-4F62-9E21-D8B72EF46288}" srcOrd="0" destOrd="0" parTransId="{572FEAAB-A8F6-4D8A-B1C4-A3A687C72D5B}" sibTransId="{09DEA1BD-4591-4266-8CC8-FED9EC2D212C}"/>
    <dgm:cxn modelId="{6A4B0FB8-6778-48F5-A72A-E7786AA23438}" type="presOf" srcId="{60964E59-8266-421F-B6E5-A67E518B4465}" destId="{1E73AAE8-78A7-4681-BAD0-6842808B52B6}" srcOrd="0" destOrd="0" presId="urn:microsoft.com/office/officeart/2005/8/layout/lProcess2"/>
    <dgm:cxn modelId="{4D4D6F4E-3475-4B71-903D-7A0DB837361E}" type="presOf" srcId="{BBABB302-3F97-43B2-ABED-273BC8051B1D}" destId="{CB11210B-78B5-4DBC-88F0-CFA40230AC0C}" srcOrd="0" destOrd="0" presId="urn:microsoft.com/office/officeart/2005/8/layout/lProcess2"/>
    <dgm:cxn modelId="{C672162A-6292-4AA7-96FA-9E25EF96C35F}" srcId="{AA5CF2DE-9D55-476C-80DD-9F27FF47A692}" destId="{E7C7B558-E884-4DA9-9275-4D2A283D4C37}" srcOrd="2" destOrd="0" parTransId="{047EB49A-AAAC-4B69-B60B-78A9598A8FD3}" sibTransId="{DCB3346C-0CB2-40D5-AB56-BC5A5C2C8C2E}"/>
    <dgm:cxn modelId="{AAEB340E-DEF3-4538-BEB3-EB55180E304C}" type="presOf" srcId="{9FC86659-46E1-49E7-AEDE-B61AC8D25020}" destId="{0A6F96B0-22E5-4809-9506-1B5CF4393EA3}" srcOrd="1" destOrd="0" presId="urn:microsoft.com/office/officeart/2005/8/layout/lProcess2"/>
    <dgm:cxn modelId="{AAC94566-91BB-4A73-B753-1038B2A468AF}" type="presOf" srcId="{57F036FC-5673-4A5D-BCB7-FF22B5B01110}" destId="{52E752F6-F5D2-4C39-BB38-5E89CE759B6E}" srcOrd="0" destOrd="0" presId="urn:microsoft.com/office/officeart/2005/8/layout/lProcess2"/>
    <dgm:cxn modelId="{2C2CE3A8-C89F-4558-91C7-60FEA4F3119A}" type="presOf" srcId="{AA5CF2DE-9D55-476C-80DD-9F27FF47A692}" destId="{03152B8B-E01D-4FA9-8301-B5FB579E815F}" srcOrd="1" destOrd="0" presId="urn:microsoft.com/office/officeart/2005/8/layout/lProcess2"/>
    <dgm:cxn modelId="{655A242A-DE15-434D-893B-C1FBA06763BD}" type="presOf" srcId="{B1776939-EED9-4694-A0FC-B1E7736026CB}" destId="{3ED4F83E-02F5-4C76-99D2-9CD48EE1698C}" srcOrd="0" destOrd="0" presId="urn:microsoft.com/office/officeart/2005/8/layout/lProcess2"/>
    <dgm:cxn modelId="{A08782B6-4AE2-42C6-A296-BECB8B384D03}" type="presOf" srcId="{22C88E8C-F03B-452E-A4C2-6D336456E1FE}" destId="{DFDC7B73-B004-41D2-B702-F7DE964E209C}" srcOrd="0" destOrd="0" presId="urn:microsoft.com/office/officeart/2005/8/layout/lProcess2"/>
    <dgm:cxn modelId="{9BE0F7D8-5316-48DC-9A48-373DE62B8D40}" type="presOf" srcId="{E7C7B558-E884-4DA9-9275-4D2A283D4C37}" destId="{496F495E-4F4D-404D-8CA1-F65B6FB7A2E1}" srcOrd="0" destOrd="0" presId="urn:microsoft.com/office/officeart/2005/8/layout/lProcess2"/>
    <dgm:cxn modelId="{691A65C0-C4DB-484F-926C-BCF67F88FBFB}" type="presOf" srcId="{9D9DBEB5-DFBF-4CB6-80E2-BF78E389426A}" destId="{5048F45A-7599-4F80-8A78-64EBF926C512}" srcOrd="0" destOrd="0" presId="urn:microsoft.com/office/officeart/2005/8/layout/lProcess2"/>
    <dgm:cxn modelId="{ECA33D99-7946-4717-BEC8-07F7C00A3336}" srcId="{0B0FC2F1-FF50-4DAE-9182-879BBE5A0C37}" destId="{57F036FC-5673-4A5D-BCB7-FF22B5B01110}" srcOrd="1" destOrd="0" parTransId="{A6E47457-0142-48DA-9C9D-76A054227691}" sibTransId="{00B8DC57-9614-4DCB-BD31-DA5455900813}"/>
    <dgm:cxn modelId="{35AF78AC-773E-4B21-BAA1-7FDC7E60C002}" srcId="{AA5CF2DE-9D55-476C-80DD-9F27FF47A692}" destId="{57AE42E6-FEF9-4FE3-A789-38B8C8300753}" srcOrd="1" destOrd="0" parTransId="{515FF5B8-8782-488C-ABA1-6008004F317D}" sibTransId="{CFA2F83F-6440-40F3-A891-64DE8828C946}"/>
    <dgm:cxn modelId="{DC201E72-7EE4-452D-800F-3AF76B751FB0}" type="presOf" srcId="{2CCAC85D-81A7-4F62-9E21-D8B72EF46288}" destId="{06B789DA-74EA-4B2B-8367-5C3172CF2596}" srcOrd="0" destOrd="0" presId="urn:microsoft.com/office/officeart/2005/8/layout/lProcess2"/>
    <dgm:cxn modelId="{0492067F-AC1D-4FBD-B311-FB6441249EA7}" srcId="{9FC86659-46E1-49E7-AEDE-B61AC8D25020}" destId="{9D9DBEB5-DFBF-4CB6-80E2-BF78E389426A}" srcOrd="2" destOrd="0" parTransId="{E1E69206-9360-483A-BA59-2CF08310429C}" sibTransId="{7857C5C9-B665-4C1D-B65D-8B0A5E772E5D}"/>
    <dgm:cxn modelId="{A7BAC61B-4C1D-47F6-8E72-BB0D832A1C84}" type="presParOf" srcId="{3ED4F83E-02F5-4C76-99D2-9CD48EE1698C}" destId="{FBA8788D-8C47-4098-9FC5-96E6DC17020F}" srcOrd="0" destOrd="0" presId="urn:microsoft.com/office/officeart/2005/8/layout/lProcess2"/>
    <dgm:cxn modelId="{46265122-E4B6-4A17-B9C9-63348826FB8C}" type="presParOf" srcId="{FBA8788D-8C47-4098-9FC5-96E6DC17020F}" destId="{6A195C27-614C-4BA2-BA2B-20AC0CA2A466}" srcOrd="0" destOrd="0" presId="urn:microsoft.com/office/officeart/2005/8/layout/lProcess2"/>
    <dgm:cxn modelId="{9573C04A-AC7D-4D10-A985-81DC3F82DD53}" type="presParOf" srcId="{FBA8788D-8C47-4098-9FC5-96E6DC17020F}" destId="{4FC71E80-3C4F-47A3-B6AD-3E02246ED4C4}" srcOrd="1" destOrd="0" presId="urn:microsoft.com/office/officeart/2005/8/layout/lProcess2"/>
    <dgm:cxn modelId="{A0053735-1271-4E24-915C-C0548B7E4E8D}" type="presParOf" srcId="{FBA8788D-8C47-4098-9FC5-96E6DC17020F}" destId="{DDCCD09A-83DD-4252-B7AA-80C45D450F8C}" srcOrd="2" destOrd="0" presId="urn:microsoft.com/office/officeart/2005/8/layout/lProcess2"/>
    <dgm:cxn modelId="{74B16A32-8B90-458B-BB63-F77BD172C40A}" type="presParOf" srcId="{DDCCD09A-83DD-4252-B7AA-80C45D450F8C}" destId="{7DEE2AD6-1237-4EC0-84EF-ECDDE2C6E4C6}" srcOrd="0" destOrd="0" presId="urn:microsoft.com/office/officeart/2005/8/layout/lProcess2"/>
    <dgm:cxn modelId="{F2689321-C1B7-407C-8512-C74394F512CF}" type="presParOf" srcId="{7DEE2AD6-1237-4EC0-84EF-ECDDE2C6E4C6}" destId="{06B789DA-74EA-4B2B-8367-5C3172CF2596}" srcOrd="0" destOrd="0" presId="urn:microsoft.com/office/officeart/2005/8/layout/lProcess2"/>
    <dgm:cxn modelId="{8E2E78ED-C9AF-41BC-BCD0-DEECAEC614F2}" type="presParOf" srcId="{7DEE2AD6-1237-4EC0-84EF-ECDDE2C6E4C6}" destId="{24594F43-3376-4BBB-8350-207F643265FA}" srcOrd="1" destOrd="0" presId="urn:microsoft.com/office/officeart/2005/8/layout/lProcess2"/>
    <dgm:cxn modelId="{0F7EDDC5-95AD-45FD-AC6D-CCA7E32AFDB2}" type="presParOf" srcId="{7DEE2AD6-1237-4EC0-84EF-ECDDE2C6E4C6}" destId="{52E752F6-F5D2-4C39-BB38-5E89CE759B6E}" srcOrd="2" destOrd="0" presId="urn:microsoft.com/office/officeart/2005/8/layout/lProcess2"/>
    <dgm:cxn modelId="{D8B0BB41-265B-4973-B156-82C8D123C17A}" type="presParOf" srcId="{7DEE2AD6-1237-4EC0-84EF-ECDDE2C6E4C6}" destId="{9C55C973-9C13-4A86-B925-8DEFA6E89205}" srcOrd="3" destOrd="0" presId="urn:microsoft.com/office/officeart/2005/8/layout/lProcess2"/>
    <dgm:cxn modelId="{D357C384-D86E-49C2-AB76-4F5E8D930437}" type="presParOf" srcId="{7DEE2AD6-1237-4EC0-84EF-ECDDE2C6E4C6}" destId="{CB11210B-78B5-4DBC-88F0-CFA40230AC0C}" srcOrd="4" destOrd="0" presId="urn:microsoft.com/office/officeart/2005/8/layout/lProcess2"/>
    <dgm:cxn modelId="{D3E68418-5F33-44E6-8B99-90AE18966887}" type="presParOf" srcId="{3ED4F83E-02F5-4C76-99D2-9CD48EE1698C}" destId="{B0B5EDC1-527F-40D5-8C71-AC438FE746FE}" srcOrd="1" destOrd="0" presId="urn:microsoft.com/office/officeart/2005/8/layout/lProcess2"/>
    <dgm:cxn modelId="{72243C7C-C193-4A03-90B6-9895DFFC9EFC}" type="presParOf" srcId="{3ED4F83E-02F5-4C76-99D2-9CD48EE1698C}" destId="{501CCF1F-2DE5-4F4B-BA30-081DE3E1B131}" srcOrd="2" destOrd="0" presId="urn:microsoft.com/office/officeart/2005/8/layout/lProcess2"/>
    <dgm:cxn modelId="{F0D4E676-8DC8-4C05-B252-6A72A3AE8BBD}" type="presParOf" srcId="{501CCF1F-2DE5-4F4B-BA30-081DE3E1B131}" destId="{0B7FB8D4-3F2A-4C24-BA87-45CB97D239DF}" srcOrd="0" destOrd="0" presId="urn:microsoft.com/office/officeart/2005/8/layout/lProcess2"/>
    <dgm:cxn modelId="{4C67CAC7-A029-4E00-9467-FA44320AB149}" type="presParOf" srcId="{501CCF1F-2DE5-4F4B-BA30-081DE3E1B131}" destId="{03152B8B-E01D-4FA9-8301-B5FB579E815F}" srcOrd="1" destOrd="0" presId="urn:microsoft.com/office/officeart/2005/8/layout/lProcess2"/>
    <dgm:cxn modelId="{25434944-8520-4029-A329-2BA463FA8007}" type="presParOf" srcId="{501CCF1F-2DE5-4F4B-BA30-081DE3E1B131}" destId="{E3091B5B-07D2-44F5-99C0-C362ED2091E7}" srcOrd="2" destOrd="0" presId="urn:microsoft.com/office/officeart/2005/8/layout/lProcess2"/>
    <dgm:cxn modelId="{9E3ACF42-59B7-426B-A244-C35B9F30938C}" type="presParOf" srcId="{E3091B5B-07D2-44F5-99C0-C362ED2091E7}" destId="{E93D044B-1FC4-45D2-9911-5256412BB78E}" srcOrd="0" destOrd="0" presId="urn:microsoft.com/office/officeart/2005/8/layout/lProcess2"/>
    <dgm:cxn modelId="{2718501F-6F0D-4679-8352-2A59D1743427}" type="presParOf" srcId="{E93D044B-1FC4-45D2-9911-5256412BB78E}" destId="{A48AF077-4711-42AA-8DB6-5B4BCBAF9CF2}" srcOrd="0" destOrd="0" presId="urn:microsoft.com/office/officeart/2005/8/layout/lProcess2"/>
    <dgm:cxn modelId="{A7EB13FB-3672-4EEA-BBCF-C8B5183FBBF2}" type="presParOf" srcId="{E93D044B-1FC4-45D2-9911-5256412BB78E}" destId="{DAE45FAD-8D29-45C3-9CD7-93B1AAF926AF}" srcOrd="1" destOrd="0" presId="urn:microsoft.com/office/officeart/2005/8/layout/lProcess2"/>
    <dgm:cxn modelId="{373747F2-42BF-4C78-B73E-30E334D4CA3D}" type="presParOf" srcId="{E93D044B-1FC4-45D2-9911-5256412BB78E}" destId="{49215C80-7B5D-432B-B3B2-4B9185CA7ED2}" srcOrd="2" destOrd="0" presId="urn:microsoft.com/office/officeart/2005/8/layout/lProcess2"/>
    <dgm:cxn modelId="{E148FEA1-9F14-4A81-8464-02C081D2DCCC}" type="presParOf" srcId="{E93D044B-1FC4-45D2-9911-5256412BB78E}" destId="{93618E7C-C15C-47F8-9FEB-239A4EB54B86}" srcOrd="3" destOrd="0" presId="urn:microsoft.com/office/officeart/2005/8/layout/lProcess2"/>
    <dgm:cxn modelId="{231D2FF4-E22F-4FBF-8B02-967870F2F823}" type="presParOf" srcId="{E93D044B-1FC4-45D2-9911-5256412BB78E}" destId="{496F495E-4F4D-404D-8CA1-F65B6FB7A2E1}" srcOrd="4" destOrd="0" presId="urn:microsoft.com/office/officeart/2005/8/layout/lProcess2"/>
    <dgm:cxn modelId="{00AF005B-75C4-4BCF-BF94-D99E083D2C8D}" type="presParOf" srcId="{3ED4F83E-02F5-4C76-99D2-9CD48EE1698C}" destId="{2E3F314A-F486-497C-BF29-5F657A54BE80}" srcOrd="3" destOrd="0" presId="urn:microsoft.com/office/officeart/2005/8/layout/lProcess2"/>
    <dgm:cxn modelId="{DF30F79D-0618-4370-BAE2-244D94A11BEE}" type="presParOf" srcId="{3ED4F83E-02F5-4C76-99D2-9CD48EE1698C}" destId="{B6F1FB1F-90FA-4F6D-84F4-C11B4643AD40}" srcOrd="4" destOrd="0" presId="urn:microsoft.com/office/officeart/2005/8/layout/lProcess2"/>
    <dgm:cxn modelId="{8B890602-A981-4DA0-94B3-68F612C48C46}" type="presParOf" srcId="{B6F1FB1F-90FA-4F6D-84F4-C11B4643AD40}" destId="{60ACD504-0053-4491-BB7C-5A90B4F6C020}" srcOrd="0" destOrd="0" presId="urn:microsoft.com/office/officeart/2005/8/layout/lProcess2"/>
    <dgm:cxn modelId="{BB4B3DAD-9721-4BD9-B68D-424AB4C84F00}" type="presParOf" srcId="{B6F1FB1F-90FA-4F6D-84F4-C11B4643AD40}" destId="{0A6F96B0-22E5-4809-9506-1B5CF4393EA3}" srcOrd="1" destOrd="0" presId="urn:microsoft.com/office/officeart/2005/8/layout/lProcess2"/>
    <dgm:cxn modelId="{DA53260C-4113-44E7-AE95-313CBEB85FCB}" type="presParOf" srcId="{B6F1FB1F-90FA-4F6D-84F4-C11B4643AD40}" destId="{65D478EE-C4FD-4EB3-9908-6814431A20A1}" srcOrd="2" destOrd="0" presId="urn:microsoft.com/office/officeart/2005/8/layout/lProcess2"/>
    <dgm:cxn modelId="{8721F979-8CAB-4361-96CA-826E379505C4}" type="presParOf" srcId="{65D478EE-C4FD-4EB3-9908-6814431A20A1}" destId="{577424F1-59FE-4860-B5F7-DC1C21131DBA}" srcOrd="0" destOrd="0" presId="urn:microsoft.com/office/officeart/2005/8/layout/lProcess2"/>
    <dgm:cxn modelId="{250F4182-DA64-4A14-A8DA-7E6B11FBD60D}" type="presParOf" srcId="{577424F1-59FE-4860-B5F7-DC1C21131DBA}" destId="{1E73AAE8-78A7-4681-BAD0-6842808B52B6}" srcOrd="0" destOrd="0" presId="urn:microsoft.com/office/officeart/2005/8/layout/lProcess2"/>
    <dgm:cxn modelId="{B8F5FD7E-10C7-4CF1-AB61-EFB881C316C0}" type="presParOf" srcId="{577424F1-59FE-4860-B5F7-DC1C21131DBA}" destId="{921A5A09-2776-4967-A39A-7245F353F7A8}" srcOrd="1" destOrd="0" presId="urn:microsoft.com/office/officeart/2005/8/layout/lProcess2"/>
    <dgm:cxn modelId="{E6FCCF23-D9BE-4F51-A412-F3C516B21C08}" type="presParOf" srcId="{577424F1-59FE-4860-B5F7-DC1C21131DBA}" destId="{DFDC7B73-B004-41D2-B702-F7DE964E209C}" srcOrd="2" destOrd="0" presId="urn:microsoft.com/office/officeart/2005/8/layout/lProcess2"/>
    <dgm:cxn modelId="{B81359DA-855C-4491-96E2-5DB9164DFE56}" type="presParOf" srcId="{577424F1-59FE-4860-B5F7-DC1C21131DBA}" destId="{4A48B3F2-C3A3-46FA-A428-5D05EF5D8577}" srcOrd="3" destOrd="0" presId="urn:microsoft.com/office/officeart/2005/8/layout/lProcess2"/>
    <dgm:cxn modelId="{17FABA0D-AF61-4180-A3A2-FB81B9BDF9DA}" type="presParOf" srcId="{577424F1-59FE-4860-B5F7-DC1C21131DBA}" destId="{5048F45A-7599-4F80-8A78-64EBF926C51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95C27-614C-4BA2-BA2B-20AC0CA2A466}">
      <dsp:nvSpPr>
        <dsp:cNvPr id="0" name=""/>
        <dsp:cNvSpPr/>
      </dsp:nvSpPr>
      <dsp:spPr>
        <a:xfrm>
          <a:off x="1052" y="0"/>
          <a:ext cx="2735222" cy="553715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10% - Рівень втрат і витрат (відношення втрат і витрат до обсягу піднятої води) за звітний місяць</a:t>
          </a:r>
          <a:endParaRPr lang="ru-RU" sz="1400" kern="12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52" y="0"/>
        <a:ext cx="2735222" cy="1661147"/>
      </dsp:txXfrm>
    </dsp:sp>
    <dsp:sp modelId="{06B789DA-74EA-4B2B-8367-5C3172CF2596}">
      <dsp:nvSpPr>
        <dsp:cNvPr id="0" name=""/>
        <dsp:cNvSpPr/>
      </dsp:nvSpPr>
      <dsp:spPr>
        <a:xfrm>
          <a:off x="274574" y="1661620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Більше 55% - 0% премії</a:t>
          </a:r>
          <a:endParaRPr lang="ru-RU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06435" y="1693481"/>
        <a:ext cx="2124455" cy="1024107"/>
      </dsp:txXfrm>
    </dsp:sp>
    <dsp:sp modelId="{52E752F6-F5D2-4C39-BB38-5E89CE759B6E}">
      <dsp:nvSpPr>
        <dsp:cNvPr id="0" name=""/>
        <dsp:cNvSpPr/>
      </dsp:nvSpPr>
      <dsp:spPr>
        <a:xfrm>
          <a:off x="274574" y="2916808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54% до 36% -нараховується по 0,5% премії</a:t>
          </a:r>
          <a:endParaRPr lang="ru-RU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06435" y="2948669"/>
        <a:ext cx="2124455" cy="1024107"/>
      </dsp:txXfrm>
    </dsp:sp>
    <dsp:sp modelId="{CB11210B-78B5-4DBC-88F0-CFA40230AC0C}">
      <dsp:nvSpPr>
        <dsp:cNvPr id="0" name=""/>
        <dsp:cNvSpPr/>
      </dsp:nvSpPr>
      <dsp:spPr>
        <a:xfrm>
          <a:off x="274574" y="4171996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До 36% - 10% премії</a:t>
          </a:r>
          <a:endParaRPr lang="ru-RU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06435" y="4203857"/>
        <a:ext cx="2124455" cy="1024107"/>
      </dsp:txXfrm>
    </dsp:sp>
    <dsp:sp modelId="{0B7FB8D4-3F2A-4C24-BA87-45CB97D239DF}">
      <dsp:nvSpPr>
        <dsp:cNvPr id="0" name=""/>
        <dsp:cNvSpPr/>
      </dsp:nvSpPr>
      <dsp:spPr>
        <a:xfrm>
          <a:off x="2941415" y="0"/>
          <a:ext cx="2735222" cy="553715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10% - Рівень оплати за надані послуги  безпосередньо населенням та небюджетними організаціями</a:t>
          </a:r>
          <a:endParaRPr lang="ru-RU" sz="1400" kern="12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41415" y="0"/>
        <a:ext cx="2735222" cy="1661147"/>
      </dsp:txXfrm>
    </dsp:sp>
    <dsp:sp modelId="{A48AF077-4711-42AA-8DB6-5B4BCBAF9CF2}">
      <dsp:nvSpPr>
        <dsp:cNvPr id="0" name=""/>
        <dsp:cNvSpPr/>
      </dsp:nvSpPr>
      <dsp:spPr>
        <a:xfrm>
          <a:off x="3214938" y="1661620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96% і нижче - 0% премії</a:t>
          </a:r>
          <a:endParaRPr lang="ru-RU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246799" y="1693481"/>
        <a:ext cx="2124455" cy="1024107"/>
      </dsp:txXfrm>
    </dsp:sp>
    <dsp:sp modelId="{49215C80-7B5D-432B-B3B2-4B9185CA7ED2}">
      <dsp:nvSpPr>
        <dsp:cNvPr id="0" name=""/>
        <dsp:cNvSpPr/>
      </dsp:nvSpPr>
      <dsp:spPr>
        <a:xfrm>
          <a:off x="3214938" y="2916808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97% до 101% </a:t>
          </a:r>
          <a:r>
            <a:rPr lang="uk-UA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-нараховується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по 2% премії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246799" y="2948669"/>
        <a:ext cx="2124455" cy="1024107"/>
      </dsp:txXfrm>
    </dsp:sp>
    <dsp:sp modelId="{496F495E-4F4D-404D-8CA1-F65B6FB7A2E1}">
      <dsp:nvSpPr>
        <dsp:cNvPr id="0" name=""/>
        <dsp:cNvSpPr/>
      </dsp:nvSpPr>
      <dsp:spPr>
        <a:xfrm>
          <a:off x="3214938" y="4171996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101% – додатково по 1% премії</a:t>
          </a:r>
          <a:endParaRPr lang="ru-RU" sz="1400" kern="12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246799" y="4203857"/>
        <a:ext cx="2124455" cy="1024107"/>
      </dsp:txXfrm>
    </dsp:sp>
    <dsp:sp modelId="{60ACD504-0053-4491-BB7C-5A90B4F6C020}">
      <dsp:nvSpPr>
        <dsp:cNvPr id="0" name=""/>
        <dsp:cNvSpPr/>
      </dsp:nvSpPr>
      <dsp:spPr>
        <a:xfrm>
          <a:off x="5881779" y="0"/>
          <a:ext cx="2735222" cy="553715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10% - Рівень споживання електроенергії до встановлених лімітів</a:t>
          </a:r>
          <a:endParaRPr lang="ru-RU" sz="1400" kern="12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881779" y="0"/>
        <a:ext cx="2735222" cy="1661147"/>
      </dsp:txXfrm>
    </dsp:sp>
    <dsp:sp modelId="{1E73AAE8-78A7-4681-BAD0-6842808B52B6}">
      <dsp:nvSpPr>
        <dsp:cNvPr id="0" name=""/>
        <dsp:cNvSpPr/>
      </dsp:nvSpPr>
      <dsp:spPr>
        <a:xfrm>
          <a:off x="6155301" y="1661620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і більше – 0% премії</a:t>
          </a:r>
          <a:endParaRPr lang="ru-RU" sz="1400" kern="12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187162" y="1693481"/>
        <a:ext cx="2124455" cy="1024107"/>
      </dsp:txXfrm>
    </dsp:sp>
    <dsp:sp modelId="{DFDC7B73-B004-41D2-B702-F7DE964E209C}">
      <dsp:nvSpPr>
        <dsp:cNvPr id="0" name=""/>
        <dsp:cNvSpPr/>
      </dsp:nvSpPr>
      <dsp:spPr>
        <a:xfrm>
          <a:off x="6155301" y="2916808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 кожен відсоток від 99% до 91% -нараховується по 1% премії</a:t>
          </a:r>
          <a:endParaRPr lang="uk-UA" sz="1400" kern="1200" dirty="0">
            <a:solidFill>
              <a:schemeClr val="tx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187162" y="2948669"/>
        <a:ext cx="2124455" cy="1024107"/>
      </dsp:txXfrm>
    </dsp:sp>
    <dsp:sp modelId="{5048F45A-7599-4F80-8A78-64EBF926C512}">
      <dsp:nvSpPr>
        <dsp:cNvPr id="0" name=""/>
        <dsp:cNvSpPr/>
      </dsp:nvSpPr>
      <dsp:spPr>
        <a:xfrm>
          <a:off x="6155301" y="4171996"/>
          <a:ext cx="2188177" cy="1087829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до 90% - 10% премії</a:t>
          </a:r>
          <a:endParaRPr lang="ru-RU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187162" y="4203857"/>
        <a:ext cx="2124455" cy="1024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84501" cy="499905"/>
          </a:xfrm>
          <a:prstGeom prst="rect">
            <a:avLst/>
          </a:prstGeom>
        </p:spPr>
        <p:txBody>
          <a:bodyPr vert="horz" lIns="93193" tIns="46597" rIns="93193" bIns="46597" rtlCol="0"/>
          <a:lstStyle>
            <a:lvl1pPr algn="l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7" y="4"/>
            <a:ext cx="2984501" cy="499905"/>
          </a:xfrm>
          <a:prstGeom prst="rect">
            <a:avLst/>
          </a:prstGeom>
        </p:spPr>
        <p:txBody>
          <a:bodyPr vert="horz" lIns="93193" tIns="46597" rIns="93193" bIns="46597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D1AAB54-DC35-495F-AA42-E25AE540E7D0}" type="datetimeFigureOut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93" tIns="46597" rIns="93193" bIns="46597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9" y="4757817"/>
            <a:ext cx="5510213" cy="4508659"/>
          </a:xfrm>
          <a:prstGeom prst="rect">
            <a:avLst/>
          </a:prstGeom>
        </p:spPr>
        <p:txBody>
          <a:bodyPr vert="horz" lIns="93193" tIns="46597" rIns="93193" bIns="4659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5637"/>
            <a:ext cx="2984501" cy="499905"/>
          </a:xfrm>
          <a:prstGeom prst="rect">
            <a:avLst/>
          </a:prstGeom>
        </p:spPr>
        <p:txBody>
          <a:bodyPr vert="horz" lIns="93193" tIns="46597" rIns="93193" bIns="46597" rtlCol="0" anchor="b"/>
          <a:lstStyle>
            <a:lvl1pPr algn="l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7" y="9515637"/>
            <a:ext cx="2984501" cy="499905"/>
          </a:xfrm>
          <a:prstGeom prst="rect">
            <a:avLst/>
          </a:prstGeom>
        </p:spPr>
        <p:txBody>
          <a:bodyPr vert="horz" lIns="93193" tIns="46597" rIns="93193" bIns="46597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5C839EE0-0263-4F3F-9C35-96DC97068B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750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AE02D96-2918-4F7B-B8D9-EFC359EA534B}" type="slidenum">
              <a:rPr lang="ru-RU" smtClean="0"/>
              <a:pPr>
                <a:defRPr/>
              </a:pPr>
              <a:t>1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2774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C79B2-1652-49BE-8CE3-F34680FC836C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6A3D-BB3E-4A21-B02B-29F7E59678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46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70F32-A41C-4F14-9BFB-073BE7C0A81F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50719-5860-42CA-B086-E138D7B645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05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796AD-9604-4D62-95EA-4FC1917212D4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1AF55-F7C8-4B7A-A587-34146A8D68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53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B55CA-323D-41C2-A0BD-C93915FDEA8A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78961-AE7F-4636-9E81-0BEA13C33C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0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9D3D5-8F2B-4C35-B54D-99B61F1CFB38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0B7B-089E-4D5D-B3AC-1F26B134D8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78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C4CB-9C50-4336-BFAC-67ECA5291218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E2872-05E1-4D25-B27E-FCA0CA49A5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04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FFCB2-8D9E-40B6-8B45-ECF2A7E3CB39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39493-63E6-4F80-BB3E-053AF56C49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5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74894-4AF2-47A8-8700-0CD05B8A4921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DA40-05F0-404B-A60D-159640A346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2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ABCC1-4315-4A7F-9211-0AE4596351B1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916B8-0352-4549-9D59-D3E1DAC4FC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29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18FDE-8548-48CC-82DB-8877D561451F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3AA00-2512-47E4-970A-6F54C2D1F3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83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45F81-33E9-4138-95AA-5EC63B969F2B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C643-F951-4BFB-AA28-483B4BD2A7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7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6E6D6F-1F16-4CA9-9495-A6C0242B4968}" type="datetime1">
              <a:rPr lang="ru-RU"/>
              <a:pPr>
                <a:defRPr/>
              </a:pPr>
              <a:t>05.10.2017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F1F963-F5AF-4183-A11B-CB03D7FD96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3797" y="4113222"/>
            <a:ext cx="7274445" cy="1800199"/>
          </a:xfrm>
        </p:spPr>
        <p:txBody>
          <a:bodyPr lIns="0" rIns="0" bIns="0" anchor="t"/>
          <a:lstStyle/>
          <a:p>
            <a:r>
              <a:rPr lang="ru-RU" sz="18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8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uk-UA" sz="18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Комунальне підприємство</a:t>
            </a:r>
            <a:br>
              <a:rPr lang="uk-UA" sz="18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uk-UA" sz="3600" b="1" dirty="0" err="1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Житомирводоканал</a:t>
            </a:r>
            <a:r>
              <a:rPr lang="ru-RU" sz="36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600" b="1" dirty="0" smtClean="0">
              <a:solidFill>
                <a:srgbClr val="1B63A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6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3743" y="5913421"/>
            <a:ext cx="1080120" cy="900686"/>
          </a:xfrm>
          <a:prstGeom prst="rect">
            <a:avLst/>
          </a:prstGeom>
          <a:noFill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5075" y="381407"/>
            <a:ext cx="2071887" cy="2037065"/>
          </a:xfrm>
          <a:prstGeom prst="rect">
            <a:avLst/>
          </a:prstGeom>
        </p:spPr>
      </p:pic>
      <p:sp>
        <p:nvSpPr>
          <p:cNvPr id="8" name="TextBox 4"/>
          <p:cNvSpPr txBox="1"/>
          <p:nvPr/>
        </p:nvSpPr>
        <p:spPr>
          <a:xfrm>
            <a:off x="344554" y="3110579"/>
            <a:ext cx="8352927" cy="945528"/>
          </a:xfrm>
          <a:prstGeom prst="rect">
            <a:avLst/>
          </a:prstGeom>
          <a:noFill/>
          <a:ln>
            <a:noFill/>
          </a:ln>
        </p:spPr>
        <p:txBody>
          <a:bodyPr vert="horz" wrap="square" lIns="82944" tIns="41472" rIns="82944" bIns="41472" anchor="t" anchorCtr="1" compatLnSpc="1">
            <a:spAutoFit/>
          </a:bodyPr>
          <a:lstStyle/>
          <a:p>
            <a:pPr algn="ctr" defTabSz="829452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800" b="1" kern="0" dirty="0" smtClean="0">
                <a:solidFill>
                  <a:srgbClr val="C96D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ПЕРЕВАГИ НОВОГО</a:t>
            </a:r>
          </a:p>
          <a:p>
            <a:pPr algn="ctr" defTabSz="829452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800" b="1" kern="0" dirty="0" smtClean="0">
                <a:solidFill>
                  <a:srgbClr val="C96D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КОЛЕКТИВНОГО ДОГОВОРУ</a:t>
            </a:r>
            <a:endParaRPr lang="uk-UA" sz="2800" b="1" dirty="0">
              <a:solidFill>
                <a:srgbClr val="C96D3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6632"/>
            <a:ext cx="5832648" cy="75360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1B63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Оплата </a:t>
            </a:r>
            <a:r>
              <a:rPr lang="ru-RU" sz="3200" b="1" dirty="0" err="1" smtClean="0">
                <a:solidFill>
                  <a:srgbClr val="1B63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праці</a:t>
            </a:r>
            <a:endParaRPr lang="ru-RU" sz="3200" b="1" dirty="0">
              <a:solidFill>
                <a:srgbClr val="1B63A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5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43607" cy="87023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525" y="0"/>
            <a:ext cx="1133475" cy="11144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870239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C96D3A"/>
                </a:solidFill>
              </a:rPr>
              <a:t>Застосовується</a:t>
            </a:r>
            <a:r>
              <a:rPr lang="ru-RU" dirty="0" smtClean="0">
                <a:solidFill>
                  <a:srgbClr val="C96D3A"/>
                </a:solidFill>
              </a:rPr>
              <a:t> </a:t>
            </a:r>
            <a:r>
              <a:rPr lang="ru-RU" dirty="0" err="1" smtClean="0">
                <a:solidFill>
                  <a:srgbClr val="C96D3A"/>
                </a:solidFill>
              </a:rPr>
              <a:t>рекомендований</a:t>
            </a:r>
            <a:r>
              <a:rPr lang="ru-RU" dirty="0" smtClean="0">
                <a:solidFill>
                  <a:srgbClr val="C96D3A"/>
                </a:solidFill>
              </a:rPr>
              <a:t> </a:t>
            </a:r>
            <a:r>
              <a:rPr lang="ru-RU" dirty="0" err="1" smtClean="0">
                <a:solidFill>
                  <a:srgbClr val="C96D3A"/>
                </a:solidFill>
              </a:rPr>
              <a:t>коефіцієнт</a:t>
            </a:r>
            <a:r>
              <a:rPr lang="ru-RU" dirty="0" smtClean="0">
                <a:solidFill>
                  <a:srgbClr val="C96D3A"/>
                </a:solidFill>
              </a:rPr>
              <a:t> </a:t>
            </a:r>
            <a:r>
              <a:rPr lang="ru-RU" dirty="0" err="1" smtClean="0">
                <a:solidFill>
                  <a:srgbClr val="C96D3A"/>
                </a:solidFill>
              </a:rPr>
              <a:t>співвідношення</a:t>
            </a:r>
            <a:r>
              <a:rPr lang="ru-RU" dirty="0" smtClean="0">
                <a:solidFill>
                  <a:srgbClr val="C96D3A"/>
                </a:solidFill>
              </a:rPr>
              <a:t> </a:t>
            </a:r>
            <a:r>
              <a:rPr lang="ru-RU" dirty="0" err="1" smtClean="0">
                <a:solidFill>
                  <a:srgbClr val="C96D3A"/>
                </a:solidFill>
              </a:rPr>
              <a:t>тарифної</a:t>
            </a:r>
            <a:r>
              <a:rPr lang="ru-RU" dirty="0" smtClean="0">
                <a:solidFill>
                  <a:srgbClr val="C96D3A"/>
                </a:solidFill>
              </a:rPr>
              <a:t> ставки </a:t>
            </a:r>
            <a:r>
              <a:rPr lang="ru-RU" dirty="0" err="1" smtClean="0">
                <a:solidFill>
                  <a:srgbClr val="C96D3A"/>
                </a:solidFill>
              </a:rPr>
              <a:t>робітника</a:t>
            </a:r>
            <a:r>
              <a:rPr lang="ru-RU" dirty="0" smtClean="0">
                <a:solidFill>
                  <a:srgbClr val="C96D3A"/>
                </a:solidFill>
              </a:rPr>
              <a:t> І </a:t>
            </a:r>
            <a:r>
              <a:rPr lang="ru-RU" dirty="0" err="1" smtClean="0">
                <a:solidFill>
                  <a:srgbClr val="C96D3A"/>
                </a:solidFill>
              </a:rPr>
              <a:t>розряду</a:t>
            </a:r>
            <a:r>
              <a:rPr lang="ru-RU" dirty="0" smtClean="0">
                <a:solidFill>
                  <a:srgbClr val="C96D3A"/>
                </a:solidFill>
              </a:rPr>
              <a:t> - </a:t>
            </a:r>
            <a:r>
              <a:rPr lang="ru-RU" b="1" dirty="0" smtClean="0">
                <a:solidFill>
                  <a:srgbClr val="C96D3A"/>
                </a:solidFill>
              </a:rPr>
              <a:t>1,5</a:t>
            </a:r>
            <a:r>
              <a:rPr lang="ru-RU" dirty="0" smtClean="0">
                <a:solidFill>
                  <a:srgbClr val="C96D3A"/>
                </a:solidFill>
              </a:rPr>
              <a:t> </a:t>
            </a:r>
            <a:r>
              <a:rPr lang="ru-RU" dirty="0" err="1" smtClean="0">
                <a:solidFill>
                  <a:srgbClr val="C96D3A"/>
                </a:solidFill>
              </a:rPr>
              <a:t>згідно</a:t>
            </a:r>
            <a:r>
              <a:rPr lang="ru-RU" dirty="0" smtClean="0">
                <a:solidFill>
                  <a:srgbClr val="C96D3A"/>
                </a:solidFill>
              </a:rPr>
              <a:t> </a:t>
            </a:r>
            <a:r>
              <a:rPr lang="ru-RU" dirty="0" err="1" smtClean="0">
                <a:solidFill>
                  <a:srgbClr val="C96D3A"/>
                </a:solidFill>
              </a:rPr>
              <a:t>Галузевої</a:t>
            </a:r>
            <a:r>
              <a:rPr lang="ru-RU" dirty="0" smtClean="0">
                <a:solidFill>
                  <a:srgbClr val="C96D3A"/>
                </a:solidFill>
              </a:rPr>
              <a:t> угоди на 2017-2018 роки.</a:t>
            </a:r>
          </a:p>
          <a:p>
            <a:r>
              <a:rPr lang="uk-UA" dirty="0" smtClean="0">
                <a:solidFill>
                  <a:srgbClr val="C96D3A"/>
                </a:solidFill>
              </a:rPr>
              <a:t>Проводяться </a:t>
            </a:r>
            <a:r>
              <a:rPr lang="uk-UA" b="1" dirty="0" smtClean="0">
                <a:solidFill>
                  <a:srgbClr val="C96D3A"/>
                </a:solidFill>
              </a:rPr>
              <a:t>доплати та надбавки </a:t>
            </a:r>
            <a:r>
              <a:rPr lang="uk-UA" dirty="0" smtClean="0">
                <a:solidFill>
                  <a:srgbClr val="C96D3A"/>
                </a:solidFill>
              </a:rPr>
              <a:t>до тарифних ставок і посадових окладів:</a:t>
            </a:r>
            <a:endParaRPr lang="ru-RU" dirty="0" smtClean="0">
              <a:solidFill>
                <a:srgbClr val="C96D3A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49598"/>
              </p:ext>
            </p:extLst>
          </p:nvPr>
        </p:nvGraphicFramePr>
        <p:xfrm>
          <a:off x="179512" y="1988840"/>
          <a:ext cx="8784976" cy="474626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821183"/>
                <a:gridCol w="4963793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ДОПЛАТИ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Розміри </a:t>
                      </a:r>
                      <a:r>
                        <a:rPr lang="uk-UA" sz="1600" dirty="0" smtClean="0">
                          <a:effectLst/>
                        </a:rPr>
                        <a:t>доплат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36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суміщення професій (посад)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визначаються </a:t>
                      </a:r>
                      <a:r>
                        <a:rPr lang="uk-UA" sz="1600" dirty="0">
                          <a:effectLst/>
                        </a:rPr>
                        <a:t>наявною </a:t>
                      </a:r>
                      <a:r>
                        <a:rPr lang="uk-UA" sz="1600" dirty="0" smtClean="0">
                          <a:effectLst/>
                        </a:rPr>
                        <a:t>економією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420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розширену зону обслуговування або збільшення обсягу робіт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визначаються </a:t>
                      </a:r>
                      <a:r>
                        <a:rPr lang="uk-UA" sz="1600" dirty="0">
                          <a:effectLst/>
                        </a:rPr>
                        <a:t>наявною </a:t>
                      </a:r>
                      <a:r>
                        <a:rPr lang="uk-UA" sz="1600" dirty="0" smtClean="0">
                          <a:effectLst/>
                        </a:rPr>
                        <a:t>економією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2482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За виконання обов'язків тимчасово відсутнього працівника, керівника (начальника відділу)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До 100 відсотків тарифної ставки відсутнього працівника, керівника (начальника відділу)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305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За роботу у важких і </a:t>
                      </a:r>
                      <a:r>
                        <a:rPr lang="uk-UA" sz="1600" b="1" dirty="0" smtClean="0">
                          <a:effectLst/>
                        </a:rPr>
                        <a:t>шкідливих </a:t>
                      </a:r>
                      <a:r>
                        <a:rPr lang="uk-UA" sz="1600" b="1" dirty="0">
                          <a:effectLst/>
                        </a:rPr>
                        <a:t>умов праці 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</a:rPr>
                        <a:t>4</a:t>
                      </a:r>
                      <a:r>
                        <a:rPr lang="uk-UA" sz="1600" b="1" dirty="0">
                          <a:effectLst/>
                        </a:rPr>
                        <a:t>, 8 та 12 </a:t>
                      </a:r>
                      <a:r>
                        <a:rPr lang="uk-UA" sz="1600" b="1" dirty="0" smtClean="0">
                          <a:effectLst/>
                        </a:rPr>
                        <a:t>відсотків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133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За інтенсивність праці робітників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До 12 відсотків тарифної ставки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133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роботу в нічний час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35 відсотків тарифної </a:t>
                      </a:r>
                      <a:r>
                        <a:rPr lang="uk-UA" sz="1600" dirty="0" smtClean="0">
                          <a:effectLst/>
                        </a:rPr>
                        <a:t>ставки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649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За керівництво бригадою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залежно </a:t>
                      </a:r>
                      <a:r>
                        <a:rPr lang="uk-UA" sz="1600" dirty="0">
                          <a:effectLst/>
                        </a:rPr>
                        <a:t>від кількості робітників в бригаді</a:t>
                      </a:r>
                      <a:r>
                        <a:rPr lang="uk-UA" sz="1600" dirty="0" smtClean="0">
                          <a:effectLst/>
                        </a:rPr>
                        <a:t>: 25/35%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uk-UA" sz="1600" dirty="0" smtClean="0">
                          <a:effectLst/>
                        </a:rPr>
                        <a:t>місячної </a:t>
                      </a:r>
                      <a:r>
                        <a:rPr lang="uk-UA" sz="1600" dirty="0">
                          <a:effectLst/>
                        </a:rPr>
                        <a:t>тарифної </a:t>
                      </a:r>
                      <a:r>
                        <a:rPr lang="uk-UA" sz="1600" dirty="0" smtClean="0">
                          <a:effectLst/>
                        </a:rPr>
                        <a:t>ставки</a:t>
                      </a:r>
                      <a:endParaRPr lang="ru-RU" sz="1600" dirty="0">
                        <a:effectLst/>
                      </a:endParaRPr>
                    </a:p>
                  </a:txBody>
                  <a:tcPr marL="9391" marR="9391" marT="9391" marB="9391" anchor="ctr"/>
                </a:tc>
              </a:tr>
              <a:tr h="190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За ненормований робочий день водіям автомобілів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Водіям легкових автомобілів у розмірі до 25 відсотків встановленої місячної  тарифної </a:t>
                      </a:r>
                      <a:r>
                        <a:rPr lang="uk-UA" sz="1600" dirty="0" smtClean="0">
                          <a:effectLst/>
                        </a:rPr>
                        <a:t>ставки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190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Доплата до рівня мінімальної заробітної плати (МЗП)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Для забезпечення мінімальної заробітної плати згідно з пунктом 3</a:t>
                      </a:r>
                      <a:r>
                        <a:rPr lang="uk-UA" sz="1600" baseline="30000" dirty="0">
                          <a:effectLst/>
                        </a:rPr>
                        <a:t>1 </a:t>
                      </a:r>
                      <a:r>
                        <a:rPr lang="uk-UA" sz="1600" dirty="0">
                          <a:effectLst/>
                        </a:rPr>
                        <a:t>Закону України “Про оплату праці”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73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43607" cy="87023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525" y="0"/>
            <a:ext cx="1133475" cy="1114425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412229"/>
              </p:ext>
            </p:extLst>
          </p:nvPr>
        </p:nvGraphicFramePr>
        <p:xfrm>
          <a:off x="251520" y="1111207"/>
          <a:ext cx="8784976" cy="5284367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240360"/>
                <a:gridCol w="5544616"/>
              </a:tblGrid>
              <a:tr h="519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НАДБАВКИ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uk-UA" sz="1600" dirty="0" smtClean="0">
                          <a:effectLst/>
                        </a:rPr>
                        <a:t>Розміри надбавок</a:t>
                      </a:r>
                      <a:endParaRPr lang="ru-RU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36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високу професійну майстерність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Диференційовані  надбавки до тарифних ставок робітників: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ІІІ розряду — 12 </a:t>
                      </a:r>
                      <a:r>
                        <a:rPr lang="uk-UA" sz="1600" dirty="0" smtClean="0">
                          <a:effectLst/>
                        </a:rPr>
                        <a:t>відсотків; І</a:t>
                      </a: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uk-UA" sz="1600" dirty="0">
                          <a:effectLst/>
                        </a:rPr>
                        <a:t> розряду — 16 відсотків;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uk-UA" sz="1600" dirty="0">
                          <a:effectLst/>
                        </a:rPr>
                        <a:t> розряду — 20 </a:t>
                      </a:r>
                      <a:r>
                        <a:rPr lang="uk-UA" sz="1600" dirty="0" smtClean="0">
                          <a:effectLst/>
                        </a:rPr>
                        <a:t>відсотків; </a:t>
                      </a:r>
                      <a:r>
                        <a:rPr lang="en-US" sz="1600" dirty="0" smtClean="0">
                          <a:effectLst/>
                        </a:rPr>
                        <a:t>V</a:t>
                      </a:r>
                      <a:r>
                        <a:rPr lang="uk-UA" sz="1600" dirty="0">
                          <a:effectLst/>
                        </a:rPr>
                        <a:t>І розряду — 24 відсотки.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2482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За класність водіям легкових і вантажних автомобілів, автобусів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Водіям 2-го класу — 10 відсотків;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1-го класу — 25 відсотків встановленої тарифної ставки за відпрацьований час водієм.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76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За високі досягнення у праці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До 50 відсотків посадового окладу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190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державні нагороди (ордена, медалі), почесні грамоти ВРУ, КМУ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До 20% посадового окладу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133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За виконання особливо важливої роботи на певний термін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До 50 відсотків посадового окладу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36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знання іноземної мови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Працівникові у разі використання іноземної мови безпосередньо у вирішенні виробничих питань: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знання однієї мови — 10 відсотків,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знання двох і більше мов – 20 відсотків ставки (окладу).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  <a:tr h="36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 почесне звання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 відсотків посадового окладу (тарифної ставки)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Доплата за почесне звання проводиться  у разі, коли діяльність працівника за профілем збігається з наявним ступенем, почесним званням.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91" marR="9391" marT="9391" marB="939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0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43607" cy="87023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525" y="0"/>
            <a:ext cx="1133475" cy="111442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9412" y="1628800"/>
            <a:ext cx="87481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uk-UA" sz="2400" b="1" dirty="0" smtClean="0">
                <a:solidFill>
                  <a:srgbClr val="C96D3A"/>
                </a:solidFill>
              </a:rPr>
              <a:t>премії </a:t>
            </a:r>
            <a:r>
              <a:rPr lang="uk-UA" sz="2400" b="1" dirty="0">
                <a:solidFill>
                  <a:srgbClr val="C96D3A"/>
                </a:solidFill>
              </a:rPr>
              <a:t>за виконання особливо-важливих </a:t>
            </a:r>
            <a:r>
              <a:rPr lang="uk-UA" sz="2400" b="1" dirty="0" smtClean="0">
                <a:solidFill>
                  <a:srgbClr val="C96D3A"/>
                </a:solidFill>
              </a:rPr>
              <a:t>завдань</a:t>
            </a:r>
            <a:r>
              <a:rPr lang="uk-UA" sz="2400" dirty="0" smtClean="0">
                <a:solidFill>
                  <a:srgbClr val="C96D3A"/>
                </a:solidFill>
              </a:rPr>
              <a:t> </a:t>
            </a:r>
            <a:r>
              <a:rPr lang="uk-UA" sz="2400" dirty="0" smtClean="0"/>
              <a:t>– до 50% тарифної ставки/посадового окладу;</a:t>
            </a:r>
          </a:p>
          <a:p>
            <a:pPr marL="285750" indent="-285750" algn="just">
              <a:buFontTx/>
              <a:buChar char="-"/>
            </a:pPr>
            <a:endParaRPr lang="uk-UA" sz="2400" dirty="0" smtClean="0"/>
          </a:p>
          <a:p>
            <a:pPr marL="285750" indent="-285750" algn="just">
              <a:buFontTx/>
              <a:buChar char="-"/>
            </a:pPr>
            <a:r>
              <a:rPr lang="uk-UA" sz="2400" b="1" dirty="0" smtClean="0">
                <a:solidFill>
                  <a:srgbClr val="C96D3A"/>
                </a:solidFill>
              </a:rPr>
              <a:t>матеріальне </a:t>
            </a:r>
            <a:r>
              <a:rPr lang="uk-UA" sz="2400" b="1" dirty="0">
                <a:solidFill>
                  <a:srgbClr val="C96D3A"/>
                </a:solidFill>
              </a:rPr>
              <a:t>заохочення працівників з гривні прибутку за виконані роботи згідно </a:t>
            </a:r>
            <a:r>
              <a:rPr lang="uk-UA" sz="2400" b="1" dirty="0" smtClean="0">
                <a:solidFill>
                  <a:srgbClr val="C96D3A"/>
                </a:solidFill>
              </a:rPr>
              <a:t>замовлень. </a:t>
            </a:r>
            <a:r>
              <a:rPr lang="uk-UA" sz="2400" dirty="0" smtClean="0"/>
              <a:t>Колективний </a:t>
            </a:r>
            <a:r>
              <a:rPr lang="uk-UA" sz="2400" dirty="0"/>
              <a:t>договір передбачає можливість виплачувати працівникам за виконані роботи до 50 коп. з гривні прибутку вартості наданих послуг згідно акту виконаних робіт з урахуванням фінансових можливостей підприємства (по проведених оплатах за виконані роботи</a:t>
            </a:r>
            <a:r>
              <a:rPr lang="uk-UA" sz="2400" dirty="0" smtClean="0"/>
              <a:t>).</a:t>
            </a:r>
            <a:endParaRPr lang="ru-RU" sz="2400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475656" y="116632"/>
            <a:ext cx="5832648" cy="1224135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Заохочувальні </a:t>
            </a:r>
            <a:r>
              <a:rPr lang="uk-UA" sz="28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uk-UA" sz="2800" b="1" dirty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компенсаційні </a:t>
            </a:r>
            <a:r>
              <a:rPr lang="uk-UA" sz="28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виплати</a:t>
            </a:r>
            <a:endParaRPr lang="ru-RU" sz="2800" b="1" dirty="0">
              <a:solidFill>
                <a:srgbClr val="1B63A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2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43607" cy="87023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525" y="0"/>
            <a:ext cx="1133475" cy="111442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0445" y="870239"/>
            <a:ext cx="8748195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00" b="1" dirty="0" smtClean="0">
                <a:solidFill>
                  <a:srgbClr val="1B63A2"/>
                </a:solidFill>
              </a:rPr>
              <a:t>- матеріальна </a:t>
            </a:r>
            <a:r>
              <a:rPr lang="uk-UA" sz="1700" b="1" dirty="0">
                <a:solidFill>
                  <a:srgbClr val="1B63A2"/>
                </a:solidFill>
              </a:rPr>
              <a:t>допомога:</a:t>
            </a:r>
          </a:p>
          <a:p>
            <a:pPr algn="just"/>
            <a:r>
              <a:rPr lang="uk-UA" sz="1700" b="1" dirty="0">
                <a:solidFill>
                  <a:srgbClr val="C96D3A"/>
                </a:solidFill>
              </a:rPr>
              <a:t>на оздоровлення</a:t>
            </a:r>
            <a:r>
              <a:rPr lang="uk-UA" sz="1700" dirty="0">
                <a:solidFill>
                  <a:srgbClr val="C96D3A"/>
                </a:solidFill>
              </a:rPr>
              <a:t> </a:t>
            </a:r>
            <a:r>
              <a:rPr lang="uk-UA" sz="1700" dirty="0"/>
              <a:t>(</a:t>
            </a:r>
            <a:r>
              <a:rPr lang="ru-RU" sz="1700" dirty="0"/>
              <a:t>при </a:t>
            </a:r>
            <a:r>
              <a:rPr lang="ru-RU" sz="1700" dirty="0" err="1"/>
              <a:t>наданні</a:t>
            </a:r>
            <a:r>
              <a:rPr lang="ru-RU" sz="1700" dirty="0"/>
              <a:t> </a:t>
            </a:r>
            <a:r>
              <a:rPr lang="ru-RU" sz="1700" dirty="0" err="1"/>
              <a:t>чергової</a:t>
            </a:r>
            <a:r>
              <a:rPr lang="ru-RU" sz="1700" dirty="0"/>
              <a:t> </a:t>
            </a:r>
            <a:r>
              <a:rPr lang="ru-RU" sz="1700" dirty="0" err="1"/>
              <a:t>відпустки</a:t>
            </a:r>
            <a:r>
              <a:rPr lang="ru-RU" sz="1700" dirty="0"/>
              <a:t> </a:t>
            </a:r>
            <a:r>
              <a:rPr lang="uk-UA" sz="1700" dirty="0"/>
              <a:t>— в розмірі 400 грн. З 01.01.2018 року -  в сумі 30% від розміру прожиткового мінімуму для працездатної особи (ПМПО), установленого законом на 1 січня календарного року),</a:t>
            </a:r>
          </a:p>
          <a:p>
            <a:pPr algn="just"/>
            <a:r>
              <a:rPr lang="uk-UA" sz="1700" b="1" dirty="0">
                <a:solidFill>
                  <a:srgbClr val="C96D3A"/>
                </a:solidFill>
              </a:rPr>
              <a:t>для вирішення соціально-побутових питань:</a:t>
            </a:r>
          </a:p>
          <a:p>
            <a:pPr algn="just"/>
            <a:r>
              <a:rPr lang="uk-UA" sz="1700" dirty="0"/>
              <a:t>при затяжній хворобі працівника, тяжких захворюваннях, операціях —1000 грн.;</a:t>
            </a:r>
          </a:p>
          <a:p>
            <a:pPr algn="just"/>
            <a:r>
              <a:rPr lang="uk-UA" sz="1700" dirty="0"/>
              <a:t>в окремих випадках в разі надзвичайно скрутного матеріального становища працівника – розмір допомоги може бути збільшено за рішенням адміністрації та профспілкового комітету;</a:t>
            </a:r>
            <a:endParaRPr lang="ru-RU" sz="1700" dirty="0"/>
          </a:p>
          <a:p>
            <a:pPr algn="just"/>
            <a:r>
              <a:rPr lang="uk-UA" sz="1700" dirty="0"/>
              <a:t>- у разі пожежі чи іншого стихійного лиха після обстеження житловою комісією місця події працівникам надається матеріальна допомога залежно від фінансової можливості</a:t>
            </a:r>
          </a:p>
          <a:p>
            <a:pPr algn="just"/>
            <a:r>
              <a:rPr lang="ru-RU" sz="1700" b="1" dirty="0">
                <a:solidFill>
                  <a:srgbClr val="C96D3A"/>
                </a:solidFill>
              </a:rPr>
              <a:t>- у </a:t>
            </a:r>
            <a:r>
              <a:rPr lang="ru-RU" sz="1700" b="1" dirty="0" err="1">
                <a:solidFill>
                  <a:srgbClr val="C96D3A"/>
                </a:solidFill>
              </a:rPr>
              <a:t>зв'язку</a:t>
            </a:r>
            <a:r>
              <a:rPr lang="ru-RU" sz="1700" b="1" dirty="0">
                <a:solidFill>
                  <a:srgbClr val="C96D3A"/>
                </a:solidFill>
              </a:rPr>
              <a:t> з </a:t>
            </a:r>
            <a:r>
              <a:rPr lang="ru-RU" sz="1700" b="1" dirty="0" err="1">
                <a:solidFill>
                  <a:srgbClr val="C96D3A"/>
                </a:solidFill>
              </a:rPr>
              <a:t>смертю</a:t>
            </a:r>
            <a:r>
              <a:rPr lang="ru-RU" sz="1700" b="1" dirty="0">
                <a:solidFill>
                  <a:srgbClr val="C96D3A"/>
                </a:solidFill>
              </a:rPr>
              <a:t> </a:t>
            </a:r>
            <a:r>
              <a:rPr lang="uk-UA" sz="1700" b="1" dirty="0">
                <a:solidFill>
                  <a:srgbClr val="C96D3A"/>
                </a:solidFill>
              </a:rPr>
              <a:t>рідних працюючого</a:t>
            </a:r>
            <a:r>
              <a:rPr lang="uk-UA" sz="1700" b="1" dirty="0"/>
              <a:t> </a:t>
            </a:r>
            <a:r>
              <a:rPr lang="uk-UA" sz="1700" dirty="0"/>
              <a:t>— батька, мати, дружини, чоловіка, дітей — в сумі 40% від розміру (ПМПО), установленого законом на 1 січня календарного року;</a:t>
            </a:r>
            <a:endParaRPr lang="ru-RU" sz="1700" dirty="0"/>
          </a:p>
          <a:p>
            <a:pPr algn="just"/>
            <a:r>
              <a:rPr lang="ru-RU" sz="1700" b="1" dirty="0">
                <a:solidFill>
                  <a:srgbClr val="C96D3A"/>
                </a:solidFill>
              </a:rPr>
              <a:t>- у </a:t>
            </a:r>
            <a:r>
              <a:rPr lang="ru-RU" sz="1700" b="1" dirty="0" err="1">
                <a:solidFill>
                  <a:srgbClr val="C96D3A"/>
                </a:solidFill>
              </a:rPr>
              <a:t>випадку</a:t>
            </a:r>
            <a:r>
              <a:rPr lang="ru-RU" sz="1700" b="1" dirty="0">
                <a:solidFill>
                  <a:srgbClr val="C96D3A"/>
                </a:solidFill>
              </a:rPr>
              <a:t> </a:t>
            </a:r>
            <a:r>
              <a:rPr lang="ru-RU" sz="1700" b="1" dirty="0" err="1">
                <a:solidFill>
                  <a:srgbClr val="C96D3A"/>
                </a:solidFill>
              </a:rPr>
              <a:t>смерті</a:t>
            </a:r>
            <a:r>
              <a:rPr lang="ru-RU" sz="1700" b="1" dirty="0">
                <a:solidFill>
                  <a:srgbClr val="C96D3A"/>
                </a:solidFill>
              </a:rPr>
              <a:t> </a:t>
            </a:r>
            <a:r>
              <a:rPr lang="ru-RU" sz="1700" b="1" dirty="0" err="1">
                <a:solidFill>
                  <a:srgbClr val="C96D3A"/>
                </a:solidFill>
              </a:rPr>
              <a:t>пенсіонера</a:t>
            </a:r>
            <a:r>
              <a:rPr lang="ru-RU" sz="1700" b="1" dirty="0">
                <a:solidFill>
                  <a:srgbClr val="C96D3A"/>
                </a:solidFill>
              </a:rPr>
              <a:t>, як</a:t>
            </a:r>
            <a:r>
              <a:rPr lang="uk-UA" sz="1700" b="1" dirty="0">
                <a:solidFill>
                  <a:srgbClr val="C96D3A"/>
                </a:solidFill>
              </a:rPr>
              <a:t>и</a:t>
            </a:r>
            <a:r>
              <a:rPr lang="ru-RU" sz="1700" b="1" dirty="0">
                <a:solidFill>
                  <a:srgbClr val="C96D3A"/>
                </a:solidFill>
              </a:rPr>
              <a:t>й </a:t>
            </a:r>
            <a:r>
              <a:rPr lang="uk-UA" sz="1700" b="1" dirty="0">
                <a:solidFill>
                  <a:srgbClr val="C96D3A"/>
                </a:solidFill>
              </a:rPr>
              <a:t>вийшов</a:t>
            </a:r>
            <a:r>
              <a:rPr lang="ru-RU" sz="1700" b="1" dirty="0">
                <a:solidFill>
                  <a:srgbClr val="C96D3A"/>
                </a:solidFill>
              </a:rPr>
              <a:t> на </a:t>
            </a:r>
            <a:r>
              <a:rPr lang="ru-RU" sz="1700" b="1" dirty="0" err="1">
                <a:solidFill>
                  <a:srgbClr val="C96D3A"/>
                </a:solidFill>
              </a:rPr>
              <a:t>пенсію</a:t>
            </a:r>
            <a:r>
              <a:rPr lang="ru-RU" sz="1700" b="1" dirty="0">
                <a:solidFill>
                  <a:srgbClr val="C96D3A"/>
                </a:solidFill>
              </a:rPr>
              <a:t> з </a:t>
            </a:r>
            <a:r>
              <a:rPr lang="uk-UA" sz="1700" b="1" dirty="0">
                <a:solidFill>
                  <a:srgbClr val="C96D3A"/>
                </a:solidFill>
              </a:rPr>
              <a:t>нашого підприємства</a:t>
            </a:r>
            <a:r>
              <a:rPr lang="uk-UA" sz="1700" dirty="0"/>
              <a:t>, пропрацювавши не менше 30 років на КП  «</a:t>
            </a:r>
            <a:r>
              <a:rPr lang="uk-UA" sz="1700" dirty="0" err="1"/>
              <a:t>Житомирводоканал</a:t>
            </a:r>
            <a:r>
              <a:rPr lang="uk-UA" sz="1700" dirty="0"/>
              <a:t>», </a:t>
            </a:r>
            <a:r>
              <a:rPr lang="ru-RU" sz="1700" dirty="0" err="1"/>
              <a:t>надається</a:t>
            </a:r>
            <a:r>
              <a:rPr lang="ru-RU" sz="1700" dirty="0"/>
              <a:t> </a:t>
            </a:r>
            <a:r>
              <a:rPr lang="ru-RU" sz="1700" dirty="0" err="1"/>
              <a:t>матеріальна</a:t>
            </a:r>
            <a:r>
              <a:rPr lang="ru-RU" sz="1700" dirty="0"/>
              <a:t> </a:t>
            </a:r>
            <a:r>
              <a:rPr lang="ru-RU" sz="1700" dirty="0" err="1"/>
              <a:t>допомога</a:t>
            </a:r>
            <a:r>
              <a:rPr lang="ru-RU" sz="1700" dirty="0"/>
              <a:t> родичам </a:t>
            </a:r>
            <a:r>
              <a:rPr lang="ru-RU" sz="1700" dirty="0" err="1"/>
              <a:t>померлого</a:t>
            </a:r>
            <a:r>
              <a:rPr lang="ru-RU" sz="1700" dirty="0"/>
              <a:t> </a:t>
            </a:r>
            <a:r>
              <a:rPr lang="uk-UA" sz="1700" dirty="0"/>
              <a:t>в сумі 40% від розміру (ПМПО), установленого законом на 1 січня календарного року</a:t>
            </a:r>
            <a:endParaRPr lang="ru-RU" sz="1700" dirty="0"/>
          </a:p>
          <a:p>
            <a:pPr algn="just"/>
            <a:r>
              <a:rPr lang="uk-UA" sz="1700" b="1" dirty="0">
                <a:solidFill>
                  <a:srgbClr val="C96D3A"/>
                </a:solidFill>
              </a:rPr>
              <a:t>- заохочення в зв'язку з </a:t>
            </a:r>
            <a:r>
              <a:rPr lang="uk-UA" sz="1700" b="1" dirty="0" smtClean="0">
                <a:solidFill>
                  <a:srgbClr val="C96D3A"/>
                </a:solidFill>
              </a:rPr>
              <a:t>досягненням пенсійного віку</a:t>
            </a:r>
            <a:r>
              <a:rPr lang="uk-UA" sz="1700" b="1" dirty="0" smtClean="0"/>
              <a:t> </a:t>
            </a:r>
            <a:r>
              <a:rPr lang="uk-UA" sz="1700" dirty="0"/>
              <a:t>від 35% до 70% від розміру прожиткового мінімуму працездатної особи, установленого законом на 1 січня календарного року. </a:t>
            </a:r>
            <a:endParaRPr lang="ru-RU" sz="1700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475656" y="116632"/>
            <a:ext cx="5832648" cy="753607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Соціальні виплати</a:t>
            </a:r>
            <a:endParaRPr lang="ru-RU" sz="2800" b="1" u="sng" dirty="0">
              <a:solidFill>
                <a:srgbClr val="1B63A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7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/>
          <p:nvPr/>
        </p:nvSpPr>
        <p:spPr>
          <a:xfrm>
            <a:off x="946644" y="319897"/>
            <a:ext cx="7063881" cy="474630"/>
          </a:xfrm>
          <a:prstGeom prst="rect">
            <a:avLst/>
          </a:prstGeom>
          <a:noFill/>
          <a:ln>
            <a:noFill/>
          </a:ln>
        </p:spPr>
        <p:txBody>
          <a:bodyPr vert="horz" wrap="square" lIns="82944" tIns="41472" rIns="82944" bIns="41472" anchor="t" anchorCtr="1" compatLnSpc="1">
            <a:spAutoFit/>
          </a:bodyPr>
          <a:lstStyle/>
          <a:p>
            <a:pPr algn="ctr" defTabSz="829452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540" b="1" kern="0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</a:t>
            </a:r>
            <a:r>
              <a:rPr lang="uk-UA" sz="254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ОВА СИСТЕМА </a:t>
            </a:r>
            <a:r>
              <a:rPr lang="uk-UA" sz="2540" b="1" dirty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ПРЕМІЮВАННЯ</a:t>
            </a:r>
          </a:p>
        </p:txBody>
      </p:sp>
      <p:pic>
        <p:nvPicPr>
          <p:cNvPr id="12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361"/>
            <a:ext cx="946642" cy="789382"/>
          </a:xfrm>
          <a:prstGeom prst="rect">
            <a:avLst/>
          </a:prstGeom>
          <a:noFill/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525" y="0"/>
            <a:ext cx="1133475" cy="1114425"/>
          </a:xfrm>
          <a:prstGeom prst="rect">
            <a:avLst/>
          </a:prstGeom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586407754"/>
              </p:ext>
            </p:extLst>
          </p:nvPr>
        </p:nvGraphicFramePr>
        <p:xfrm>
          <a:off x="130410" y="1204211"/>
          <a:ext cx="8618054" cy="5537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752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/>
          <p:nvPr/>
        </p:nvSpPr>
        <p:spPr>
          <a:xfrm>
            <a:off x="1306125" y="436196"/>
            <a:ext cx="6597067" cy="976308"/>
          </a:xfrm>
          <a:prstGeom prst="rect">
            <a:avLst/>
          </a:prstGeom>
          <a:noFill/>
          <a:ln>
            <a:noFill/>
          </a:ln>
        </p:spPr>
        <p:txBody>
          <a:bodyPr vert="horz" wrap="square" lIns="82945" tIns="41473" rIns="82945" bIns="41473" anchor="t" anchorCtr="1" compatLnSpc="1">
            <a:spAutoFit/>
          </a:bodyPr>
          <a:lstStyle/>
          <a:p>
            <a:pPr algn="ctr" defTabSz="829452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900" b="1" kern="0" dirty="0">
                <a:solidFill>
                  <a:srgbClr val="000000"/>
                </a:solidFill>
                <a:latin typeface="Calibri"/>
              </a:rPr>
              <a:t>Виконання показників преміювання</a:t>
            </a:r>
          </a:p>
          <a:p>
            <a:pPr algn="ctr" defTabSz="829452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900" b="1" kern="0" dirty="0">
                <a:solidFill>
                  <a:srgbClr val="000000"/>
                </a:solidFill>
                <a:latin typeface="Calibri"/>
              </a:rPr>
              <a:t>за </a:t>
            </a:r>
            <a:r>
              <a:rPr lang="uk-UA" sz="2900" u="sng" kern="0" dirty="0" smtClean="0">
                <a:solidFill>
                  <a:srgbClr val="000000"/>
                </a:solidFill>
                <a:latin typeface="Calibri"/>
              </a:rPr>
              <a:t>звітний місяць</a:t>
            </a:r>
            <a:r>
              <a:rPr lang="uk-UA" sz="2900" b="1" kern="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uk-UA" sz="2900" b="1" kern="0" dirty="0">
                <a:solidFill>
                  <a:srgbClr val="000000"/>
                </a:solidFill>
                <a:latin typeface="Calibri"/>
              </a:rPr>
              <a:t>2017 року</a:t>
            </a:r>
            <a:endParaRPr lang="uk-UA" sz="2900" b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572773" y="5505769"/>
            <a:ext cx="8132030" cy="642181"/>
          </a:xfrm>
          <a:prstGeom prst="rect">
            <a:avLst/>
          </a:prstGeom>
          <a:noFill/>
          <a:ln>
            <a:noFill/>
          </a:ln>
        </p:spPr>
        <p:txBody>
          <a:bodyPr vert="horz" wrap="square" lIns="82945" tIns="41473" rIns="82945" bIns="41473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3600" b="1" dirty="0">
                <a:solidFill>
                  <a:srgbClr val="000000"/>
                </a:solidFill>
              </a:rPr>
              <a:t>Загальний розмір премії - ____ %</a:t>
            </a:r>
            <a:endParaRPr lang="ru-RU" sz="3600" b="1" dirty="0">
              <a:solidFill>
                <a:srgbClr val="000000"/>
              </a:solidFill>
            </a:endParaRPr>
          </a:p>
        </p:txBody>
      </p:sp>
      <p:pic>
        <p:nvPicPr>
          <p:cNvPr id="12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145546" cy="955344"/>
          </a:xfrm>
          <a:prstGeom prst="rect">
            <a:avLst/>
          </a:prstGeom>
          <a:noFill/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840" y="-27650"/>
            <a:ext cx="1028160" cy="1010986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006416"/>
              </p:ext>
            </p:extLst>
          </p:nvPr>
        </p:nvGraphicFramePr>
        <p:xfrm>
          <a:off x="195727" y="1599918"/>
          <a:ext cx="8817861" cy="396616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{22838BEF-8BB2-4498-84A7-C5851F593DF1}</a:tableStyleId>
              </a:tblPr>
              <a:tblGrid>
                <a:gridCol w="2939287"/>
                <a:gridCol w="3200557"/>
                <a:gridCol w="1371667"/>
                <a:gridCol w="1306350"/>
              </a:tblGrid>
              <a:tr h="829527">
                <a:tc>
                  <a:txBody>
                    <a:bodyPr/>
                    <a:lstStyle/>
                    <a:p>
                      <a:pPr algn="ctr" fontAlgn="ctr"/>
                      <a:endParaRPr lang="ru-RU" sz="1600" b="1" dirty="0" smtClean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dirty="0" smtClean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 err="1" smtClean="0"/>
                        <a:t>Виконання</a:t>
                      </a:r>
                      <a:r>
                        <a:rPr lang="ru-RU" sz="1600" dirty="0" smtClean="0"/>
                        <a:t> </a:t>
                      </a:r>
                    </a:p>
                    <a:p>
                      <a:pPr algn="ctr" fontAlgn="ctr"/>
                      <a:r>
                        <a:rPr lang="ru-RU" sz="1600" dirty="0" err="1" smtClean="0"/>
                        <a:t>показника</a:t>
                      </a:r>
                      <a:endParaRPr lang="ru-RU" sz="1600" b="1" dirty="0" smtClean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Розмір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премії</a:t>
                      </a:r>
                      <a:r>
                        <a:rPr lang="ru-RU" sz="1600" dirty="0" smtClean="0"/>
                        <a:t> за </a:t>
                      </a:r>
                      <a:r>
                        <a:rPr lang="ru-RU" sz="1600" dirty="0" err="1" smtClean="0"/>
                        <a:t>показник</a:t>
                      </a:r>
                      <a:endParaRPr lang="ru-RU" sz="1600" b="1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944" marR="82944" marT="41476" marB="41476" anchor="ctr"/>
                </a:tc>
              </a:tr>
              <a:tr h="1078385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Рівень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втрат</a:t>
                      </a:r>
                      <a:r>
                        <a:rPr lang="ru-RU" sz="1600" dirty="0" smtClean="0"/>
                        <a:t> і </a:t>
                      </a:r>
                      <a:r>
                        <a:rPr lang="ru-RU" sz="1600" dirty="0" err="1" smtClean="0"/>
                        <a:t>витрат</a:t>
                      </a:r>
                      <a:r>
                        <a:rPr lang="ru-RU" sz="1600" dirty="0" smtClean="0"/>
                        <a:t> (</a:t>
                      </a:r>
                      <a:r>
                        <a:rPr lang="ru-RU" sz="1600" dirty="0" err="1" smtClean="0"/>
                        <a:t>відношення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втрат</a:t>
                      </a:r>
                      <a:r>
                        <a:rPr lang="ru-RU" sz="1600" dirty="0" smtClean="0"/>
                        <a:t> і </a:t>
                      </a:r>
                      <a:r>
                        <a:rPr lang="ru-RU" sz="1600" dirty="0" err="1" smtClean="0"/>
                        <a:t>витрат</a:t>
                      </a:r>
                      <a:r>
                        <a:rPr lang="ru-RU" sz="1600" dirty="0" smtClean="0"/>
                        <a:t> до </a:t>
                      </a:r>
                      <a:r>
                        <a:rPr lang="ru-RU" sz="1600" dirty="0" err="1" smtClean="0"/>
                        <a:t>обсягу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піднятої</a:t>
                      </a:r>
                      <a:r>
                        <a:rPr lang="ru-RU" sz="1600" dirty="0" smtClean="0"/>
                        <a:t> води) за </a:t>
                      </a:r>
                      <a:r>
                        <a:rPr lang="ru-RU" sz="1600" dirty="0" err="1" smtClean="0"/>
                        <a:t>звітний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місяць</a:t>
                      </a:r>
                      <a:endParaRPr lang="ru-RU" sz="16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Обсяг втрат і витрат </a:t>
                      </a:r>
                      <a:r>
                        <a:rPr lang="uk-UA" sz="1600" smtClean="0">
                          <a:solidFill>
                            <a:schemeClr val="tx1"/>
                          </a:solidFill>
                        </a:rPr>
                        <a:t>–          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тис.м3</a:t>
                      </a:r>
                    </a:p>
                    <a:p>
                      <a:endParaRPr lang="uk-UA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Обсяг піднятої води –           тис.м3</a:t>
                      </a: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</a:tr>
              <a:tr h="107838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err="1" smtClean="0"/>
                        <a:t>Рівень</a:t>
                      </a:r>
                      <a:r>
                        <a:rPr lang="ru-RU" sz="1600" dirty="0" smtClean="0"/>
                        <a:t> оплати за </a:t>
                      </a:r>
                      <a:r>
                        <a:rPr lang="ru-RU" sz="1600" dirty="0" err="1" smtClean="0"/>
                        <a:t>надані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err="1" smtClean="0"/>
                        <a:t>послуги</a:t>
                      </a:r>
                      <a:r>
                        <a:rPr lang="ru-RU" sz="1600" dirty="0" smtClean="0"/>
                        <a:t>  </a:t>
                      </a:r>
                      <a:r>
                        <a:rPr lang="ru-RU" sz="1600" dirty="0" err="1" smtClean="0"/>
                        <a:t>безпосередньо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населенням</a:t>
                      </a:r>
                      <a:r>
                        <a:rPr lang="ru-RU" sz="1600" dirty="0" smtClean="0"/>
                        <a:t> та </a:t>
                      </a:r>
                      <a:r>
                        <a:rPr lang="ru-RU" sz="1600" dirty="0" err="1" smtClean="0"/>
                        <a:t>небюджетними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організаціями</a:t>
                      </a:r>
                      <a:endParaRPr lang="ru-RU" sz="16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>
                          <a:solidFill>
                            <a:schemeClr val="tx1"/>
                          </a:solidFill>
                        </a:rPr>
                        <a:t>Нараховано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 –                 </a:t>
                      </a:r>
                      <a:r>
                        <a:rPr lang="uk-UA" sz="1600" dirty="0" err="1" smtClean="0">
                          <a:solidFill>
                            <a:schemeClr val="tx1"/>
                          </a:solidFill>
                        </a:rPr>
                        <a:t>тис.грн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uk-UA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Оплачено  -                 </a:t>
                      </a:r>
                      <a:r>
                        <a:rPr lang="uk-UA" sz="1600" dirty="0" err="1" smtClean="0">
                          <a:solidFill>
                            <a:schemeClr val="tx1"/>
                          </a:solidFill>
                        </a:rPr>
                        <a:t>тис.грн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82944" marR="82944" marT="41476" marB="41476" anchor="ctr"/>
                </a:tc>
              </a:tr>
              <a:tr h="979865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Рівень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споживання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електроенергії</a:t>
                      </a:r>
                      <a:r>
                        <a:rPr lang="ru-RU" sz="1600" dirty="0" smtClean="0"/>
                        <a:t> до </a:t>
                      </a:r>
                      <a:r>
                        <a:rPr lang="ru-RU" sz="1600" dirty="0" err="1" smtClean="0"/>
                        <a:t>встановлених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лімітів</a:t>
                      </a:r>
                      <a:endParaRPr lang="ru-RU" sz="1600" dirty="0" smtClean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Ліміт  -            тис.кВт </a:t>
                      </a:r>
                      <a:r>
                        <a:rPr lang="uk-UA" sz="1600" dirty="0" err="1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uk-UA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Факт -            тис.кВт </a:t>
                      </a:r>
                      <a:r>
                        <a:rPr lang="uk-UA" sz="1600" dirty="0" err="1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2944" marR="82944" marT="41476" marB="41476"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2944" marR="82944" marT="41476" marB="4147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8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43607" cy="87023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525" y="0"/>
            <a:ext cx="1133475" cy="1114425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748247"/>
              </p:ext>
            </p:extLst>
          </p:nvPr>
        </p:nvGraphicFramePr>
        <p:xfrm>
          <a:off x="242590" y="1340768"/>
          <a:ext cx="8712967" cy="492888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600400"/>
                <a:gridCol w="937303"/>
                <a:gridCol w="3239161"/>
                <a:gridCol w="936103"/>
              </a:tblGrid>
              <a:tr h="68534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Відділу по роботі 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фізичними особами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36195" marB="361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Відділу по роботі 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з юридичними особами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1. Рівень оплати за надані послуги безпосередньо населенням (без пільг та субсидій; з врахуванням касового розриву, %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Відсоток премії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1. Рівень оплати за надані послуги </a:t>
                      </a:r>
                      <a:r>
                        <a:rPr lang="uk-UA" sz="1800" b="1" dirty="0" err="1">
                          <a:effectLst/>
                        </a:rPr>
                        <a:t>небюджетними</a:t>
                      </a:r>
                      <a:r>
                        <a:rPr lang="uk-UA" sz="1800" b="1" dirty="0">
                          <a:effectLst/>
                        </a:rPr>
                        <a:t> організаціями, %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Відсоток премії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 anchor="ctr"/>
                </a:tc>
              </a:tr>
              <a:tr h="342674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96 і нижче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98 </a:t>
                      </a:r>
                      <a:r>
                        <a:rPr lang="uk-UA" sz="1800" b="1" dirty="0">
                          <a:effectLst/>
                        </a:rPr>
                        <a:t>і нижче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/>
                </a:tc>
              </a:tr>
              <a:tr h="342674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96,1-97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98,1-98,</a:t>
                      </a:r>
                      <a:r>
                        <a:rPr lang="uk-UA" sz="18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/>
                </a:tc>
              </a:tr>
              <a:tr h="342674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97,1-98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28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</a:t>
                      </a:r>
                      <a:r>
                        <a:rPr lang="uk-UA" sz="1800" b="1" dirty="0">
                          <a:effectLst/>
                        </a:rPr>
                        <a:t>8</a:t>
                      </a:r>
                      <a:r>
                        <a:rPr lang="ru-RU" sz="1800" b="1" dirty="0">
                          <a:effectLst/>
                        </a:rPr>
                        <a:t>,</a:t>
                      </a:r>
                      <a:r>
                        <a:rPr lang="uk-UA" sz="1800" b="1" dirty="0">
                          <a:effectLst/>
                        </a:rPr>
                        <a:t>6</a:t>
                      </a:r>
                      <a:r>
                        <a:rPr lang="ru-RU" sz="1800" b="1" dirty="0">
                          <a:effectLst/>
                        </a:rPr>
                        <a:t>-99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35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/>
                </a:tc>
              </a:tr>
              <a:tr h="342674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98,1</a:t>
                      </a:r>
                      <a:r>
                        <a:rPr lang="ru-RU" sz="1800" b="1" dirty="0">
                          <a:effectLst/>
                        </a:rPr>
                        <a:t>-</a:t>
                      </a:r>
                      <a:r>
                        <a:rPr lang="uk-UA" sz="1800" b="1" dirty="0">
                          <a:effectLst/>
                        </a:rPr>
                        <a:t>99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42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99,1</a:t>
                      </a:r>
                      <a:r>
                        <a:rPr lang="ru-RU" sz="1800" b="1" dirty="0">
                          <a:effectLst/>
                        </a:rPr>
                        <a:t>-</a:t>
                      </a:r>
                      <a:r>
                        <a:rPr lang="uk-UA" sz="1800" b="1" dirty="0">
                          <a:effectLst/>
                        </a:rPr>
                        <a:t>99,5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5</a:t>
                      </a:r>
                      <a:r>
                        <a:rPr lang="ru-RU" sz="18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/>
                </a:tc>
              </a:tr>
              <a:tr h="342674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99,1-100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56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99,6-100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60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/>
                </a:tc>
              </a:tr>
              <a:tr h="342674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Більше 100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70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Більше</a:t>
                      </a:r>
                      <a:r>
                        <a:rPr lang="ru-RU" sz="1800" b="1" dirty="0">
                          <a:effectLst/>
                        </a:rPr>
                        <a:t> 10</a:t>
                      </a:r>
                      <a:r>
                        <a:rPr lang="uk-UA" sz="1800" b="1" dirty="0">
                          <a:effectLst/>
                        </a:rPr>
                        <a:t>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70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/>
                </a:tc>
              </a:tr>
              <a:tr h="928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2. Виконання щомісячного плану обстеження та зняття показників лічильників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2. Виконання щомісячного плану обстеження та зняття показників лічильників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3619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36195" marT="0" marB="36195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370316"/>
            <a:ext cx="68229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2400" b="1" i="0" u="none" strike="noStrike" cap="none" normalizeH="0" baseline="0" dirty="0" smtClean="0">
                <a:ln>
                  <a:noFill/>
                </a:ln>
                <a:solidFill>
                  <a:srgbClr val="1B63A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Для контролерів розроблен</a:t>
            </a:r>
            <a:r>
              <a:rPr lang="uk-UA" altLang="zh-CN" sz="24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zh-CN" sz="2400" b="1" dirty="0" smtClean="0">
                <a:solidFill>
                  <a:srgbClr val="1B63A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окремі </a:t>
            </a:r>
            <a:r>
              <a:rPr kumimoji="0" lang="uk-UA" altLang="zh-CN" sz="2400" b="1" i="0" u="none" strike="noStrike" cap="none" normalizeH="0" baseline="0" dirty="0" smtClean="0">
                <a:ln>
                  <a:noFill/>
                </a:ln>
                <a:solidFill>
                  <a:srgbClr val="1B63A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показники преміювання: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rgbClr val="1B63A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63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pp.vk.me/c618326/v618326053/1ccc1/qHTZBXjDN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43607" cy="87023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525" y="0"/>
            <a:ext cx="1133475" cy="1114425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63225"/>
              </p:ext>
            </p:extLst>
          </p:nvPr>
        </p:nvGraphicFramePr>
        <p:xfrm>
          <a:off x="159667" y="1114425"/>
          <a:ext cx="8856985" cy="563731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32048"/>
                <a:gridCol w="6732379"/>
                <a:gridCol w="1692558"/>
              </a:tblGrid>
              <a:tr h="448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з/п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Перелік упущень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Зниження розміру премії, до %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313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Невиконання обов'язків, перелічених в </a:t>
                      </a:r>
                      <a:r>
                        <a:rPr lang="ru-RU" sz="1400" dirty="0" err="1">
                          <a:effectLst/>
                        </a:rPr>
                        <a:t>посадовій</a:t>
                      </a:r>
                      <a:r>
                        <a:rPr lang="uk-UA" sz="1400" dirty="0">
                          <a:effectLst/>
                        </a:rPr>
                        <a:t> (робочій)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інструкції</a:t>
                      </a:r>
                      <a:r>
                        <a:rPr lang="ru-RU" sz="1400" dirty="0">
                          <a:effectLst/>
                        </a:rPr>
                        <a:t> 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178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Невиконання розпоряджень керівництва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</a:tr>
              <a:tr h="178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Незадовільна оцінка стану охорони праці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8527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Наявність випадків виробничого травматизму у зв'язку з незадовільною організацією робіт начальниками, майстрами цехів та відділів: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 зі смертельними наслідками 100%;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 з тяжкими наслідками до 50%;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 легка, середня ступінь травми до25%.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178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Несвоєчасний розгляд листів, скарг та заяв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448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Наявність обґрунтованих скарг на низьку якість  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виконаних робіт, послуг та культури обслуговування населення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178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Невиконання графіку профоглядів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</a:tr>
              <a:tr h="313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Невиконання внутрішнього трудового розпорядку,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запізнення або передчасне залишання роботи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5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Несвоєчасне (після 7 числа наступного за звітним місяцем) подання матеріальних звітів, матеріалів на преміювання</a:t>
                      </a:r>
                      <a:r>
                        <a:rPr lang="ru-RU" sz="1400">
                          <a:effectLst/>
                        </a:rPr>
                        <a:t>,</a:t>
                      </a:r>
                      <a:r>
                        <a:rPr lang="uk-UA" sz="1400">
                          <a:effectLst/>
                        </a:rPr>
                        <a:t> наряд-завдань, ведення технічної документації на робочих місцях 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178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Несвоєчасне встановлення нового обладнання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313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Недодержання питомих норм витрат паливно-енергетичних ресурсів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178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Невиконання плану організаційно-технічних заходів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  <a:tr h="178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Невиконання приписів пожежної безпеки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60" marR="22060" marT="22060" marB="2206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76710" y="81176"/>
            <a:ext cx="68229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2000" b="1" i="0" u="none" strike="noStrike" cap="none" normalizeH="0" baseline="0" dirty="0" smtClean="0">
                <a:ln>
                  <a:noFill/>
                </a:ln>
                <a:solidFill>
                  <a:srgbClr val="1B63A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Премія може</a:t>
            </a:r>
            <a:r>
              <a:rPr kumimoji="0" lang="uk-UA" altLang="zh-CN" sz="2000" b="1" i="0" u="none" strike="noStrike" cap="none" normalizeH="0" dirty="0" smtClean="0">
                <a:ln>
                  <a:noFill/>
                </a:ln>
                <a:solidFill>
                  <a:srgbClr val="1B63A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зменшуватись частково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2000" b="1" i="0" u="none" strike="noStrike" cap="none" normalizeH="0" dirty="0" smtClean="0">
                <a:ln>
                  <a:noFill/>
                </a:ln>
                <a:solidFill>
                  <a:srgbClr val="1B63A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наявності наступних упущень: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rgbClr val="1B63A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9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21529</TotalTime>
  <Words>1098</Words>
  <Application>Microsoft Office PowerPoint</Application>
  <PresentationFormat>Экран (4:3)</PresentationFormat>
  <Paragraphs>181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Тема Office</vt:lpstr>
      <vt:lpstr>  Комунальне підприємство «Житомирводоканал»</vt:lpstr>
      <vt:lpstr>Оплата праці</vt:lpstr>
      <vt:lpstr>Презентация PowerPoint</vt:lpstr>
      <vt:lpstr>Заохочувальні та компенсаційні виплати</vt:lpstr>
      <vt:lpstr>Соціальні виплати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Коммунальное специализированное предприятие «Лисичанскводоканал»</dc:title>
  <dc:creator>Admin</dc:creator>
  <cp:lastModifiedBy>Учетная запись Майкрософт</cp:lastModifiedBy>
  <cp:revision>791</cp:revision>
  <cp:lastPrinted>2017-10-04T06:15:55Z</cp:lastPrinted>
  <dcterms:created xsi:type="dcterms:W3CDTF">2009-03-03T09:38:58Z</dcterms:created>
  <dcterms:modified xsi:type="dcterms:W3CDTF">2017-10-05T05:41:48Z</dcterms:modified>
</cp:coreProperties>
</file>