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14"/>
  </p:notesMasterIdLst>
  <p:handoutMasterIdLst>
    <p:handoutMasterId r:id="rId15"/>
  </p:handoutMasterIdLst>
  <p:sldIdLst>
    <p:sldId id="283" r:id="rId2"/>
    <p:sldId id="303" r:id="rId3"/>
    <p:sldId id="302" r:id="rId4"/>
    <p:sldId id="295" r:id="rId5"/>
    <p:sldId id="288" r:id="rId6"/>
    <p:sldId id="304" r:id="rId7"/>
    <p:sldId id="305" r:id="rId8"/>
    <p:sldId id="296" r:id="rId9"/>
    <p:sldId id="299" r:id="rId10"/>
    <p:sldId id="270" r:id="rId11"/>
    <p:sldId id="272" r:id="rId12"/>
    <p:sldId id="300" r:id="rId13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F0AD00"/>
    <a:srgbClr val="FF9900"/>
    <a:srgbClr val="CC9900"/>
    <a:srgbClr val="000099"/>
    <a:srgbClr val="B4DAF1"/>
    <a:srgbClr val="00CCFF"/>
    <a:srgbClr val="FFFFFF"/>
    <a:srgbClr val="FF505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8" autoAdjust="0"/>
    <p:restoredTop sz="99030" autoAdjust="0"/>
  </p:normalViewPr>
  <p:slideViewPr>
    <p:cSldViewPr snapToGrid="0">
      <p:cViewPr varScale="1">
        <p:scale>
          <a:sx n="115" d="100"/>
          <a:sy n="115" d="100"/>
        </p:scale>
        <p:origin x="42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21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D57BE-FBBA-4988-934B-69C52F72E17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B8D222-F26D-4E79-B238-2E32433C728A}">
      <dgm:prSet phldrT="[Текст]" custT="1"/>
      <dgm:spPr/>
      <dgm:t>
        <a:bodyPr/>
        <a:lstStyle/>
        <a:p>
          <a:r>
            <a:rPr lang="uk-UA" sz="1600" noProof="0" dirty="0"/>
            <a:t>Учбовий</a:t>
          </a:r>
          <a:r>
            <a:rPr lang="ru-RU" sz="1600" dirty="0"/>
            <a:t> </a:t>
          </a:r>
          <a:r>
            <a:rPr lang="ru-RU" sz="1400" dirty="0"/>
            <a:t>процес</a:t>
          </a:r>
          <a:endParaRPr lang="ru-RU" sz="1600" dirty="0"/>
        </a:p>
      </dgm:t>
    </dgm:pt>
    <dgm:pt modelId="{A4F5473B-55B7-497D-8FF4-F4BEF40B0305}" type="parTrans" cxnId="{2C4B970D-53B7-4821-B58F-B0055913067A}">
      <dgm:prSet/>
      <dgm:spPr/>
      <dgm:t>
        <a:bodyPr/>
        <a:lstStyle/>
        <a:p>
          <a:endParaRPr lang="ru-RU"/>
        </a:p>
      </dgm:t>
    </dgm:pt>
    <dgm:pt modelId="{B37582F0-ED37-4DFD-90D4-54BDBDA075CB}" type="sibTrans" cxnId="{2C4B970D-53B7-4821-B58F-B0055913067A}">
      <dgm:prSet/>
      <dgm:spPr>
        <a:solidFill>
          <a:srgbClr val="003087"/>
        </a:solidFill>
      </dgm:spPr>
      <dgm:t>
        <a:bodyPr/>
        <a:lstStyle/>
        <a:p>
          <a:endParaRPr lang="ru-RU"/>
        </a:p>
      </dgm:t>
    </dgm:pt>
    <dgm:pt modelId="{A3489CA0-AB07-4CC7-8B6B-1A3DD5EAFC85}">
      <dgm:prSet phldrT="[Текст]" custT="1"/>
      <dgm:spPr/>
      <dgm:t>
        <a:bodyPr/>
        <a:lstStyle/>
        <a:p>
          <a:r>
            <a:rPr lang="uk-UA" sz="1400" noProof="0" dirty="0"/>
            <a:t>Адаптація робочих місць до потреб особи</a:t>
          </a:r>
        </a:p>
      </dgm:t>
    </dgm:pt>
    <dgm:pt modelId="{3513AA8A-156B-416A-8332-51D22ED811EE}" type="parTrans" cxnId="{D899CF53-E3C7-46E9-9390-B68A6B288C55}">
      <dgm:prSet/>
      <dgm:spPr/>
      <dgm:t>
        <a:bodyPr/>
        <a:lstStyle/>
        <a:p>
          <a:endParaRPr lang="ru-RU"/>
        </a:p>
      </dgm:t>
    </dgm:pt>
    <dgm:pt modelId="{DAE205D8-F0DA-49E9-82BB-20187A80AC5A}" type="sibTrans" cxnId="{D899CF53-E3C7-46E9-9390-B68A6B288C55}">
      <dgm:prSet/>
      <dgm:spPr>
        <a:solidFill>
          <a:srgbClr val="003087"/>
        </a:solidFill>
      </dgm:spPr>
      <dgm:t>
        <a:bodyPr/>
        <a:lstStyle/>
        <a:p>
          <a:endParaRPr lang="ru-RU"/>
        </a:p>
      </dgm:t>
    </dgm:pt>
    <dgm:pt modelId="{03E37241-F2DA-433C-B9A8-70148259B219}">
      <dgm:prSet phldrT="[Текст]" custT="1"/>
      <dgm:spPr/>
      <dgm:t>
        <a:bodyPr/>
        <a:lstStyle/>
        <a:p>
          <a:r>
            <a:rPr lang="uk-UA" sz="1200" noProof="0" dirty="0"/>
            <a:t>Практичне стажування з профільними співробітниками</a:t>
          </a:r>
        </a:p>
      </dgm:t>
    </dgm:pt>
    <dgm:pt modelId="{62D3A067-0AC1-4AB5-9582-30F2532A4170}" type="parTrans" cxnId="{524B07B5-7CEC-4638-80FF-4F7AA51575C5}">
      <dgm:prSet/>
      <dgm:spPr/>
      <dgm:t>
        <a:bodyPr/>
        <a:lstStyle/>
        <a:p>
          <a:endParaRPr lang="ru-RU"/>
        </a:p>
      </dgm:t>
    </dgm:pt>
    <dgm:pt modelId="{19CE7B3B-6727-4F00-B4B5-E6C410C19132}" type="sibTrans" cxnId="{524B07B5-7CEC-4638-80FF-4F7AA51575C5}">
      <dgm:prSet/>
      <dgm:spPr>
        <a:solidFill>
          <a:srgbClr val="003087"/>
        </a:solidFill>
      </dgm:spPr>
      <dgm:t>
        <a:bodyPr/>
        <a:lstStyle/>
        <a:p>
          <a:endParaRPr lang="ru-RU"/>
        </a:p>
      </dgm:t>
    </dgm:pt>
    <dgm:pt modelId="{4095625F-2D14-492A-A49C-FDC73ECDC087}">
      <dgm:prSet phldrT="[Текст]" custT="1"/>
      <dgm:spPr/>
      <dgm:t>
        <a:bodyPr/>
        <a:lstStyle/>
        <a:p>
          <a:r>
            <a:rPr lang="uk-UA" sz="1400" dirty="0"/>
            <a:t>Працевлаштування</a:t>
          </a:r>
          <a:endParaRPr lang="ru-RU" sz="1400" dirty="0"/>
        </a:p>
      </dgm:t>
    </dgm:pt>
    <dgm:pt modelId="{45E6AD05-C469-45A0-BEB8-53A825EB3884}" type="parTrans" cxnId="{5105BA7F-EE95-47E2-8A50-2D7699FCD3F9}">
      <dgm:prSet/>
      <dgm:spPr/>
      <dgm:t>
        <a:bodyPr/>
        <a:lstStyle/>
        <a:p>
          <a:endParaRPr lang="ru-RU"/>
        </a:p>
      </dgm:t>
    </dgm:pt>
    <dgm:pt modelId="{F1BFC58E-BF22-4EE8-9613-5901C486DFB9}" type="sibTrans" cxnId="{5105BA7F-EE95-47E2-8A50-2D7699FCD3F9}">
      <dgm:prSet/>
      <dgm:spPr>
        <a:solidFill>
          <a:srgbClr val="003087"/>
        </a:solidFill>
      </dgm:spPr>
      <dgm:t>
        <a:bodyPr/>
        <a:lstStyle/>
        <a:p>
          <a:endParaRPr lang="ru-RU"/>
        </a:p>
      </dgm:t>
    </dgm:pt>
    <dgm:pt modelId="{D4597FBC-80F8-480A-B702-8657234D4CB9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r>
            <a:rPr lang="uk-UA" altLang="ru-RU" sz="1400" dirty="0"/>
            <a:t>Пошук та підбір </a:t>
          </a:r>
        </a:p>
        <a:p>
          <a:pPr>
            <a:buClrTx/>
            <a:buSzTx/>
            <a:buFontTx/>
            <a:buNone/>
          </a:pPr>
          <a:r>
            <a:rPr lang="uk-UA" altLang="ru-RU" sz="1400"/>
            <a:t>бажаючих працевлаштуватись </a:t>
          </a:r>
          <a:endParaRPr lang="ru-RU" sz="1400" dirty="0"/>
        </a:p>
      </dgm:t>
    </dgm:pt>
    <dgm:pt modelId="{BB672097-224B-416C-8C44-EFC4C16CC9D4}" type="parTrans" cxnId="{0C3E0A81-884A-43E2-BF36-D8B14C145727}">
      <dgm:prSet/>
      <dgm:spPr/>
      <dgm:t>
        <a:bodyPr/>
        <a:lstStyle/>
        <a:p>
          <a:endParaRPr lang="ru-RU"/>
        </a:p>
      </dgm:t>
    </dgm:pt>
    <dgm:pt modelId="{7EDC57A6-33D8-49FD-8270-74EFD2A2F821}" type="sibTrans" cxnId="{0C3E0A81-884A-43E2-BF36-D8B14C145727}">
      <dgm:prSet/>
      <dgm:spPr>
        <a:solidFill>
          <a:srgbClr val="003087"/>
        </a:solidFill>
      </dgm:spPr>
      <dgm:t>
        <a:bodyPr/>
        <a:lstStyle/>
        <a:p>
          <a:endParaRPr lang="ru-RU"/>
        </a:p>
      </dgm:t>
    </dgm:pt>
    <dgm:pt modelId="{830765F4-9E52-4311-B43D-A220CBBE6259}" type="pres">
      <dgm:prSet presAssocID="{193D57BE-FBBA-4988-934B-69C52F72E1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B9AE7D-7A8C-4124-A262-33022E762916}" type="pres">
      <dgm:prSet presAssocID="{25B8D222-F26D-4E79-B238-2E32433C728A}" presName="dummy" presStyleCnt="0"/>
      <dgm:spPr/>
    </dgm:pt>
    <dgm:pt modelId="{42DB57AB-9D7D-4A3C-9B13-9A24B81032F8}" type="pres">
      <dgm:prSet presAssocID="{25B8D222-F26D-4E79-B238-2E32433C728A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1153D-9D7D-407F-9531-A1A18AB46BF0}" type="pres">
      <dgm:prSet presAssocID="{B37582F0-ED37-4DFD-90D4-54BDBDA075CB}" presName="sibTrans" presStyleLbl="node1" presStyleIdx="0" presStyleCnt="5"/>
      <dgm:spPr/>
      <dgm:t>
        <a:bodyPr/>
        <a:lstStyle/>
        <a:p>
          <a:endParaRPr lang="ru-RU"/>
        </a:p>
      </dgm:t>
    </dgm:pt>
    <dgm:pt modelId="{613DD9B2-6701-42E0-8E3A-9C77F6CE27D2}" type="pres">
      <dgm:prSet presAssocID="{A3489CA0-AB07-4CC7-8B6B-1A3DD5EAFC85}" presName="dummy" presStyleCnt="0"/>
      <dgm:spPr/>
    </dgm:pt>
    <dgm:pt modelId="{989711C3-D6BA-4EDF-9F07-8031FAA839C6}" type="pres">
      <dgm:prSet presAssocID="{A3489CA0-AB07-4CC7-8B6B-1A3DD5EAFC8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BCEF7-9588-4350-A8BC-6F5E8C1C5485}" type="pres">
      <dgm:prSet presAssocID="{DAE205D8-F0DA-49E9-82BB-20187A80AC5A}" presName="sibTrans" presStyleLbl="node1" presStyleIdx="1" presStyleCnt="5"/>
      <dgm:spPr/>
      <dgm:t>
        <a:bodyPr/>
        <a:lstStyle/>
        <a:p>
          <a:endParaRPr lang="ru-RU"/>
        </a:p>
      </dgm:t>
    </dgm:pt>
    <dgm:pt modelId="{C6BD46E4-7A47-4036-886F-A35E44767C69}" type="pres">
      <dgm:prSet presAssocID="{03E37241-F2DA-433C-B9A8-70148259B219}" presName="dummy" presStyleCnt="0"/>
      <dgm:spPr/>
    </dgm:pt>
    <dgm:pt modelId="{AF48CEBE-E28F-4150-8476-2FA29594B10A}" type="pres">
      <dgm:prSet presAssocID="{03E37241-F2DA-433C-B9A8-70148259B21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4F266-10D3-4278-9365-7819E5BD5DD7}" type="pres">
      <dgm:prSet presAssocID="{19CE7B3B-6727-4F00-B4B5-E6C410C19132}" presName="sibTrans" presStyleLbl="node1" presStyleIdx="2" presStyleCnt="5"/>
      <dgm:spPr/>
      <dgm:t>
        <a:bodyPr/>
        <a:lstStyle/>
        <a:p>
          <a:endParaRPr lang="ru-RU"/>
        </a:p>
      </dgm:t>
    </dgm:pt>
    <dgm:pt modelId="{F34C86BD-9C09-412C-A27D-3DC70C779127}" type="pres">
      <dgm:prSet presAssocID="{4095625F-2D14-492A-A49C-FDC73ECDC087}" presName="dummy" presStyleCnt="0"/>
      <dgm:spPr/>
    </dgm:pt>
    <dgm:pt modelId="{84CEB0B8-F8AE-452B-AF65-90442575AF4D}" type="pres">
      <dgm:prSet presAssocID="{4095625F-2D14-492A-A49C-FDC73ECDC087}" presName="node" presStyleLbl="revTx" presStyleIdx="3" presStyleCnt="5" custScaleX="161172" custScaleY="72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26944-12B8-4B4A-913A-30DAB9433485}" type="pres">
      <dgm:prSet presAssocID="{F1BFC58E-BF22-4EE8-9613-5901C486DFB9}" presName="sibTrans" presStyleLbl="node1" presStyleIdx="3" presStyleCnt="5"/>
      <dgm:spPr/>
      <dgm:t>
        <a:bodyPr/>
        <a:lstStyle/>
        <a:p>
          <a:endParaRPr lang="ru-RU"/>
        </a:p>
      </dgm:t>
    </dgm:pt>
    <dgm:pt modelId="{0289C83A-535C-40AA-9F51-3E21506C4991}" type="pres">
      <dgm:prSet presAssocID="{D4597FBC-80F8-480A-B702-8657234D4CB9}" presName="dummy" presStyleCnt="0"/>
      <dgm:spPr/>
    </dgm:pt>
    <dgm:pt modelId="{875148E5-8007-4F0D-B543-EBB6DE7BDEFD}" type="pres">
      <dgm:prSet presAssocID="{D4597FBC-80F8-480A-B702-8657234D4CB9}" presName="node" presStyleLbl="revTx" presStyleIdx="4" presStyleCnt="5" custScaleX="113542" custScaleY="81493" custRadScaleRad="101181" custRadScaleInc="-5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0CEC3-E044-4BC5-939C-2773E29BF634}" type="pres">
      <dgm:prSet presAssocID="{7EDC57A6-33D8-49FD-8270-74EFD2A2F821}" presName="sibTrans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2C4B970D-53B7-4821-B58F-B0055913067A}" srcId="{193D57BE-FBBA-4988-934B-69C52F72E176}" destId="{25B8D222-F26D-4E79-B238-2E32433C728A}" srcOrd="0" destOrd="0" parTransId="{A4F5473B-55B7-497D-8FF4-F4BEF40B0305}" sibTransId="{B37582F0-ED37-4DFD-90D4-54BDBDA075CB}"/>
    <dgm:cxn modelId="{0C3E0A81-884A-43E2-BF36-D8B14C145727}" srcId="{193D57BE-FBBA-4988-934B-69C52F72E176}" destId="{D4597FBC-80F8-480A-B702-8657234D4CB9}" srcOrd="4" destOrd="0" parTransId="{BB672097-224B-416C-8C44-EFC4C16CC9D4}" sibTransId="{7EDC57A6-33D8-49FD-8270-74EFD2A2F821}"/>
    <dgm:cxn modelId="{B0C87B59-7630-4B31-95F0-79841D11599B}" type="presOf" srcId="{DAE205D8-F0DA-49E9-82BB-20187A80AC5A}" destId="{E26BCEF7-9588-4350-A8BC-6F5E8C1C5485}" srcOrd="0" destOrd="0" presId="urn:microsoft.com/office/officeart/2005/8/layout/cycle1"/>
    <dgm:cxn modelId="{D899CF53-E3C7-46E9-9390-B68A6B288C55}" srcId="{193D57BE-FBBA-4988-934B-69C52F72E176}" destId="{A3489CA0-AB07-4CC7-8B6B-1A3DD5EAFC85}" srcOrd="1" destOrd="0" parTransId="{3513AA8A-156B-416A-8332-51D22ED811EE}" sibTransId="{DAE205D8-F0DA-49E9-82BB-20187A80AC5A}"/>
    <dgm:cxn modelId="{9576BD27-FA57-4867-BE42-10628E083242}" type="presOf" srcId="{A3489CA0-AB07-4CC7-8B6B-1A3DD5EAFC85}" destId="{989711C3-D6BA-4EDF-9F07-8031FAA839C6}" srcOrd="0" destOrd="0" presId="urn:microsoft.com/office/officeart/2005/8/layout/cycle1"/>
    <dgm:cxn modelId="{2E200BEE-98D6-4506-9329-85B88A743754}" type="presOf" srcId="{D4597FBC-80F8-480A-B702-8657234D4CB9}" destId="{875148E5-8007-4F0D-B543-EBB6DE7BDEFD}" srcOrd="0" destOrd="0" presId="urn:microsoft.com/office/officeart/2005/8/layout/cycle1"/>
    <dgm:cxn modelId="{A6D97112-3115-486E-AFF9-6329B73872D6}" type="presOf" srcId="{25B8D222-F26D-4E79-B238-2E32433C728A}" destId="{42DB57AB-9D7D-4A3C-9B13-9A24B81032F8}" srcOrd="0" destOrd="0" presId="urn:microsoft.com/office/officeart/2005/8/layout/cycle1"/>
    <dgm:cxn modelId="{578316F1-B9E6-44C9-849C-D7F7D51335A0}" type="presOf" srcId="{4095625F-2D14-492A-A49C-FDC73ECDC087}" destId="{84CEB0B8-F8AE-452B-AF65-90442575AF4D}" srcOrd="0" destOrd="0" presId="urn:microsoft.com/office/officeart/2005/8/layout/cycle1"/>
    <dgm:cxn modelId="{524B07B5-7CEC-4638-80FF-4F7AA51575C5}" srcId="{193D57BE-FBBA-4988-934B-69C52F72E176}" destId="{03E37241-F2DA-433C-B9A8-70148259B219}" srcOrd="2" destOrd="0" parTransId="{62D3A067-0AC1-4AB5-9582-30F2532A4170}" sibTransId="{19CE7B3B-6727-4F00-B4B5-E6C410C19132}"/>
    <dgm:cxn modelId="{D3DAD699-0873-4D12-8B5E-50BA6D86C7F6}" type="presOf" srcId="{19CE7B3B-6727-4F00-B4B5-E6C410C19132}" destId="{3444F266-10D3-4278-9365-7819E5BD5DD7}" srcOrd="0" destOrd="0" presId="urn:microsoft.com/office/officeart/2005/8/layout/cycle1"/>
    <dgm:cxn modelId="{5105BA7F-EE95-47E2-8A50-2D7699FCD3F9}" srcId="{193D57BE-FBBA-4988-934B-69C52F72E176}" destId="{4095625F-2D14-492A-A49C-FDC73ECDC087}" srcOrd="3" destOrd="0" parTransId="{45E6AD05-C469-45A0-BEB8-53A825EB3884}" sibTransId="{F1BFC58E-BF22-4EE8-9613-5901C486DFB9}"/>
    <dgm:cxn modelId="{C73DE014-94CC-42C8-9D55-3C4B0A789E1B}" type="presOf" srcId="{F1BFC58E-BF22-4EE8-9613-5901C486DFB9}" destId="{F6A26944-12B8-4B4A-913A-30DAB9433485}" srcOrd="0" destOrd="0" presId="urn:microsoft.com/office/officeart/2005/8/layout/cycle1"/>
    <dgm:cxn modelId="{9E36E727-D055-4C16-9357-7F35A73751A7}" type="presOf" srcId="{B37582F0-ED37-4DFD-90D4-54BDBDA075CB}" destId="{DAB1153D-9D7D-407F-9531-A1A18AB46BF0}" srcOrd="0" destOrd="0" presId="urn:microsoft.com/office/officeart/2005/8/layout/cycle1"/>
    <dgm:cxn modelId="{58EFC608-5BEF-4A37-B732-3652A1D882C5}" type="presOf" srcId="{7EDC57A6-33D8-49FD-8270-74EFD2A2F821}" destId="{4C10CEC3-E044-4BC5-939C-2773E29BF634}" srcOrd="0" destOrd="0" presId="urn:microsoft.com/office/officeart/2005/8/layout/cycle1"/>
    <dgm:cxn modelId="{FCDADEA7-3E79-48FB-98A0-1BFB2EA7811E}" type="presOf" srcId="{193D57BE-FBBA-4988-934B-69C52F72E176}" destId="{830765F4-9E52-4311-B43D-A220CBBE6259}" srcOrd="0" destOrd="0" presId="urn:microsoft.com/office/officeart/2005/8/layout/cycle1"/>
    <dgm:cxn modelId="{27B5265C-FB6E-42AF-9332-CFD3E6D35550}" type="presOf" srcId="{03E37241-F2DA-433C-B9A8-70148259B219}" destId="{AF48CEBE-E28F-4150-8476-2FA29594B10A}" srcOrd="0" destOrd="0" presId="urn:microsoft.com/office/officeart/2005/8/layout/cycle1"/>
    <dgm:cxn modelId="{B77E49B6-4D08-415B-96AA-257343011B15}" type="presParOf" srcId="{830765F4-9E52-4311-B43D-A220CBBE6259}" destId="{93B9AE7D-7A8C-4124-A262-33022E762916}" srcOrd="0" destOrd="0" presId="urn:microsoft.com/office/officeart/2005/8/layout/cycle1"/>
    <dgm:cxn modelId="{4F19D1B4-826A-4826-9511-FC60004A79B0}" type="presParOf" srcId="{830765F4-9E52-4311-B43D-A220CBBE6259}" destId="{42DB57AB-9D7D-4A3C-9B13-9A24B81032F8}" srcOrd="1" destOrd="0" presId="urn:microsoft.com/office/officeart/2005/8/layout/cycle1"/>
    <dgm:cxn modelId="{DF09EBB7-BCB8-4098-BB78-137317D07251}" type="presParOf" srcId="{830765F4-9E52-4311-B43D-A220CBBE6259}" destId="{DAB1153D-9D7D-407F-9531-A1A18AB46BF0}" srcOrd="2" destOrd="0" presId="urn:microsoft.com/office/officeart/2005/8/layout/cycle1"/>
    <dgm:cxn modelId="{707E177E-455C-4990-A0A2-C64724F4D2EA}" type="presParOf" srcId="{830765F4-9E52-4311-B43D-A220CBBE6259}" destId="{613DD9B2-6701-42E0-8E3A-9C77F6CE27D2}" srcOrd="3" destOrd="0" presId="urn:microsoft.com/office/officeart/2005/8/layout/cycle1"/>
    <dgm:cxn modelId="{91AB818D-DD01-4123-AE87-EDFC9BEE2896}" type="presParOf" srcId="{830765F4-9E52-4311-B43D-A220CBBE6259}" destId="{989711C3-D6BA-4EDF-9F07-8031FAA839C6}" srcOrd="4" destOrd="0" presId="urn:microsoft.com/office/officeart/2005/8/layout/cycle1"/>
    <dgm:cxn modelId="{A4B49F60-6AD4-47AF-A6AF-314550407FA0}" type="presParOf" srcId="{830765F4-9E52-4311-B43D-A220CBBE6259}" destId="{E26BCEF7-9588-4350-A8BC-6F5E8C1C5485}" srcOrd="5" destOrd="0" presId="urn:microsoft.com/office/officeart/2005/8/layout/cycle1"/>
    <dgm:cxn modelId="{9E77E7B0-0072-441F-A8A7-EAC40B70ED09}" type="presParOf" srcId="{830765F4-9E52-4311-B43D-A220CBBE6259}" destId="{C6BD46E4-7A47-4036-886F-A35E44767C69}" srcOrd="6" destOrd="0" presId="urn:microsoft.com/office/officeart/2005/8/layout/cycle1"/>
    <dgm:cxn modelId="{7AC2F8AB-5BE8-44C0-80F2-6CA59725CD98}" type="presParOf" srcId="{830765F4-9E52-4311-B43D-A220CBBE6259}" destId="{AF48CEBE-E28F-4150-8476-2FA29594B10A}" srcOrd="7" destOrd="0" presId="urn:microsoft.com/office/officeart/2005/8/layout/cycle1"/>
    <dgm:cxn modelId="{7C66E22A-1C05-4C3C-8F0C-D52F51C278B5}" type="presParOf" srcId="{830765F4-9E52-4311-B43D-A220CBBE6259}" destId="{3444F266-10D3-4278-9365-7819E5BD5DD7}" srcOrd="8" destOrd="0" presId="urn:microsoft.com/office/officeart/2005/8/layout/cycle1"/>
    <dgm:cxn modelId="{93E6E2D5-4779-4D0B-BCC7-2C3258BD6CB2}" type="presParOf" srcId="{830765F4-9E52-4311-B43D-A220CBBE6259}" destId="{F34C86BD-9C09-412C-A27D-3DC70C779127}" srcOrd="9" destOrd="0" presId="urn:microsoft.com/office/officeart/2005/8/layout/cycle1"/>
    <dgm:cxn modelId="{68644CB0-E777-48B8-8484-68711D07EB6C}" type="presParOf" srcId="{830765F4-9E52-4311-B43D-A220CBBE6259}" destId="{84CEB0B8-F8AE-452B-AF65-90442575AF4D}" srcOrd="10" destOrd="0" presId="urn:microsoft.com/office/officeart/2005/8/layout/cycle1"/>
    <dgm:cxn modelId="{42AC54DC-A947-402F-B7B2-6CBC4E41937B}" type="presParOf" srcId="{830765F4-9E52-4311-B43D-A220CBBE6259}" destId="{F6A26944-12B8-4B4A-913A-30DAB9433485}" srcOrd="11" destOrd="0" presId="urn:microsoft.com/office/officeart/2005/8/layout/cycle1"/>
    <dgm:cxn modelId="{81C9D14C-7FD9-4963-B209-6B89FC25F32B}" type="presParOf" srcId="{830765F4-9E52-4311-B43D-A220CBBE6259}" destId="{0289C83A-535C-40AA-9F51-3E21506C4991}" srcOrd="12" destOrd="0" presId="urn:microsoft.com/office/officeart/2005/8/layout/cycle1"/>
    <dgm:cxn modelId="{B5D4D239-66AB-48A1-9B24-69971FC19CED}" type="presParOf" srcId="{830765F4-9E52-4311-B43D-A220CBBE6259}" destId="{875148E5-8007-4F0D-B543-EBB6DE7BDEFD}" srcOrd="13" destOrd="0" presId="urn:microsoft.com/office/officeart/2005/8/layout/cycle1"/>
    <dgm:cxn modelId="{DE15D413-2B70-4DD1-BF31-B9301BB82E20}" type="presParOf" srcId="{830765F4-9E52-4311-B43D-A220CBBE6259}" destId="{4C10CEC3-E044-4BC5-939C-2773E29BF63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B57AB-9D7D-4A3C-9B13-9A24B81032F8}">
      <dsp:nvSpPr>
        <dsp:cNvPr id="0" name=""/>
        <dsp:cNvSpPr/>
      </dsp:nvSpPr>
      <dsp:spPr>
        <a:xfrm>
          <a:off x="4943622" y="41219"/>
          <a:ext cx="1395015" cy="139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/>
            <a:t>Учбовий</a:t>
          </a:r>
          <a:r>
            <a:rPr lang="ru-RU" sz="1600" kern="1200" dirty="0"/>
            <a:t> </a:t>
          </a:r>
          <a:r>
            <a:rPr lang="ru-RU" sz="1400" kern="1200" dirty="0"/>
            <a:t>процес</a:t>
          </a:r>
          <a:endParaRPr lang="ru-RU" sz="1600" kern="1200" dirty="0"/>
        </a:p>
      </dsp:txBody>
      <dsp:txXfrm>
        <a:off x="4943622" y="41219"/>
        <a:ext cx="1395015" cy="1395015"/>
      </dsp:txXfrm>
    </dsp:sp>
    <dsp:sp modelId="{DAB1153D-9D7D-407F-9531-A1A18AB46BF0}">
      <dsp:nvSpPr>
        <dsp:cNvPr id="0" name=""/>
        <dsp:cNvSpPr/>
      </dsp:nvSpPr>
      <dsp:spPr>
        <a:xfrm>
          <a:off x="1662424" y="908"/>
          <a:ext cx="5229830" cy="5229830"/>
        </a:xfrm>
        <a:prstGeom prst="circularArrow">
          <a:avLst>
            <a:gd name="adj1" fmla="val 5201"/>
            <a:gd name="adj2" fmla="val 336009"/>
            <a:gd name="adj3" fmla="val 21292853"/>
            <a:gd name="adj4" fmla="val 19766580"/>
            <a:gd name="adj5" fmla="val 6068"/>
          </a:avLst>
        </a:prstGeom>
        <a:solidFill>
          <a:srgbClr val="0030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711C3-D6BA-4EDF-9F07-8031FAA839C6}">
      <dsp:nvSpPr>
        <dsp:cNvPr id="0" name=""/>
        <dsp:cNvSpPr/>
      </dsp:nvSpPr>
      <dsp:spPr>
        <a:xfrm>
          <a:off x="5786490" y="2635302"/>
          <a:ext cx="1395015" cy="139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noProof="0" dirty="0"/>
            <a:t>Адаптація робочих місць до потреб особи</a:t>
          </a:r>
        </a:p>
      </dsp:txBody>
      <dsp:txXfrm>
        <a:off x="5786490" y="2635302"/>
        <a:ext cx="1395015" cy="1395015"/>
      </dsp:txXfrm>
    </dsp:sp>
    <dsp:sp modelId="{E26BCEF7-9588-4350-A8BC-6F5E8C1C5485}">
      <dsp:nvSpPr>
        <dsp:cNvPr id="0" name=""/>
        <dsp:cNvSpPr/>
      </dsp:nvSpPr>
      <dsp:spPr>
        <a:xfrm>
          <a:off x="1662424" y="908"/>
          <a:ext cx="5229830" cy="5229830"/>
        </a:xfrm>
        <a:prstGeom prst="circularArrow">
          <a:avLst>
            <a:gd name="adj1" fmla="val 5201"/>
            <a:gd name="adj2" fmla="val 336009"/>
            <a:gd name="adj3" fmla="val 4014295"/>
            <a:gd name="adj4" fmla="val 2253803"/>
            <a:gd name="adj5" fmla="val 6068"/>
          </a:avLst>
        </a:prstGeom>
        <a:solidFill>
          <a:srgbClr val="0030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8CEBE-E28F-4150-8476-2FA29594B10A}">
      <dsp:nvSpPr>
        <dsp:cNvPr id="0" name=""/>
        <dsp:cNvSpPr/>
      </dsp:nvSpPr>
      <dsp:spPr>
        <a:xfrm>
          <a:off x="3579831" y="4238534"/>
          <a:ext cx="1395015" cy="139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/>
            <a:t>Практичне стажування з профільними співробітниками</a:t>
          </a:r>
        </a:p>
      </dsp:txBody>
      <dsp:txXfrm>
        <a:off x="3579831" y="4238534"/>
        <a:ext cx="1395015" cy="1395015"/>
      </dsp:txXfrm>
    </dsp:sp>
    <dsp:sp modelId="{3444F266-10D3-4278-9365-7819E5BD5DD7}">
      <dsp:nvSpPr>
        <dsp:cNvPr id="0" name=""/>
        <dsp:cNvSpPr/>
      </dsp:nvSpPr>
      <dsp:spPr>
        <a:xfrm>
          <a:off x="1662424" y="908"/>
          <a:ext cx="5229830" cy="5229830"/>
        </a:xfrm>
        <a:prstGeom prst="circularArrow">
          <a:avLst>
            <a:gd name="adj1" fmla="val 5201"/>
            <a:gd name="adj2" fmla="val 336009"/>
            <a:gd name="adj3" fmla="val 8552805"/>
            <a:gd name="adj4" fmla="val 6449697"/>
            <a:gd name="adj5" fmla="val 6068"/>
          </a:avLst>
        </a:prstGeom>
        <a:solidFill>
          <a:srgbClr val="0030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EB0B8-F8AE-452B-AF65-90442575AF4D}">
      <dsp:nvSpPr>
        <dsp:cNvPr id="0" name=""/>
        <dsp:cNvSpPr/>
      </dsp:nvSpPr>
      <dsp:spPr>
        <a:xfrm>
          <a:off x="946493" y="2825317"/>
          <a:ext cx="2248374" cy="101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/>
            <a:t>Працевлаштування</a:t>
          </a:r>
          <a:endParaRPr lang="ru-RU" sz="1400" kern="1200" dirty="0"/>
        </a:p>
      </dsp:txBody>
      <dsp:txXfrm>
        <a:off x="946493" y="2825317"/>
        <a:ext cx="2248374" cy="1014985"/>
      </dsp:txXfrm>
    </dsp:sp>
    <dsp:sp modelId="{F6A26944-12B8-4B4A-913A-30DAB9433485}">
      <dsp:nvSpPr>
        <dsp:cNvPr id="0" name=""/>
        <dsp:cNvSpPr/>
      </dsp:nvSpPr>
      <dsp:spPr>
        <a:xfrm>
          <a:off x="1658067" y="-42589"/>
          <a:ext cx="5229830" cy="5229830"/>
        </a:xfrm>
        <a:prstGeom prst="circularArrow">
          <a:avLst>
            <a:gd name="adj1" fmla="val 5201"/>
            <a:gd name="adj2" fmla="val 336009"/>
            <a:gd name="adj3" fmla="val 12424547"/>
            <a:gd name="adj4" fmla="val 10424407"/>
            <a:gd name="adj5" fmla="val 6068"/>
          </a:avLst>
        </a:prstGeom>
        <a:solidFill>
          <a:srgbClr val="0030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148E5-8007-4F0D-B543-EBB6DE7BDEFD}">
      <dsp:nvSpPr>
        <dsp:cNvPr id="0" name=""/>
        <dsp:cNvSpPr/>
      </dsp:nvSpPr>
      <dsp:spPr>
        <a:xfrm>
          <a:off x="2058951" y="182830"/>
          <a:ext cx="1583928" cy="113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uk-UA" altLang="ru-RU" sz="1400" kern="1200" dirty="0"/>
            <a:t>Пошук та підбір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uk-UA" altLang="ru-RU" sz="1400" kern="1200"/>
            <a:t>бажаючих працевлаштуватись </a:t>
          </a:r>
          <a:endParaRPr lang="ru-RU" sz="1400" kern="1200" dirty="0"/>
        </a:p>
      </dsp:txBody>
      <dsp:txXfrm>
        <a:off x="2058951" y="182830"/>
        <a:ext cx="1583928" cy="1136840"/>
      </dsp:txXfrm>
    </dsp:sp>
    <dsp:sp modelId="{4C10CEC3-E044-4BC5-939C-2773E29BF634}">
      <dsp:nvSpPr>
        <dsp:cNvPr id="0" name=""/>
        <dsp:cNvSpPr/>
      </dsp:nvSpPr>
      <dsp:spPr>
        <a:xfrm>
          <a:off x="1613698" y="-14285"/>
          <a:ext cx="5229830" cy="5229830"/>
        </a:xfrm>
        <a:prstGeom prst="circularArrow">
          <a:avLst>
            <a:gd name="adj1" fmla="val 5201"/>
            <a:gd name="adj2" fmla="val 336009"/>
            <a:gd name="adj3" fmla="val 16940909"/>
            <a:gd name="adj4" fmla="val 15322656"/>
            <a:gd name="adj5" fmla="val 6068"/>
          </a:avLst>
        </a:prstGeom>
        <a:solidFill>
          <a:srgbClr val="0030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3310" tIns="46655" rIns="93310" bIns="4665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3310" tIns="46655" rIns="93310" bIns="4665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6D6E2C-BCEF-47AA-9A19-DA0023556C16}" type="datetimeFigureOut">
              <a:rPr lang="ru-RU"/>
              <a:pPr>
                <a:defRPr/>
              </a:pPr>
              <a:t>05.10.2017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3310" tIns="46655" rIns="93310" bIns="4665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3310" tIns="46655" rIns="93310" bIns="466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0DB0D6F-7695-45AF-A054-CE3F22A67D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850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3310" tIns="46655" rIns="93310" bIns="4665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3310" tIns="46655" rIns="93310" bIns="4665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68B563-547A-490D-B23C-469DB03C93BF}" type="datetimeFigureOut">
              <a:rPr lang="ru-RU"/>
              <a:pPr>
                <a:defRPr/>
              </a:pPr>
              <a:t>05.10.2017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0" tIns="46655" rIns="93310" bIns="4665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3310" tIns="46655" rIns="93310" bIns="46655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3310" tIns="46655" rIns="93310" bIns="4665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3310" tIns="46655" rIns="93310" bIns="466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D08D15A-5FB2-4F37-B9D4-9881329308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7266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366F5-6558-498B-93BE-0C596A8FA3F4}" type="datetimeFigureOut">
              <a:rPr lang="ru-RU" smtClean="0"/>
              <a:pPr>
                <a:defRPr/>
              </a:pPr>
              <a:t>05.10.2017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CDF68-A946-4B23-A71F-E8759A7CB62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14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F31B5-FC8B-45E9-B191-61B4FE7C5669}" type="datetimeFigureOut">
              <a:rPr lang="ru-RU" smtClean="0"/>
              <a:pPr>
                <a:defRPr/>
              </a:pPr>
              <a:t>05.10.2017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49A67-1FC4-4A34-9D57-F906F6BF377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26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D54F5-DD81-4EDD-8421-6EEE2738FF0D}" type="datetimeFigureOut">
              <a:rPr lang="ru-RU" smtClean="0"/>
              <a:pPr>
                <a:defRPr/>
              </a:pPr>
              <a:t>05.10.2017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10AB-CF21-4F8D-8D39-39F4A28385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179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C8E9D-83CB-41B8-9CDE-DEE4BEBBFCE6}" type="datetimeFigureOut">
              <a:rPr lang="ru-RU" smtClean="0"/>
              <a:pPr>
                <a:defRPr/>
              </a:pPr>
              <a:t>05.10.2017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4887F-1017-46EB-90F1-453EE86EE49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312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772F4-0104-4054-9F51-F635FEE5F222}" type="datetimeFigureOut">
              <a:rPr lang="ru-RU" smtClean="0"/>
              <a:pPr>
                <a:defRPr/>
              </a:pPr>
              <a:t>05.10.2017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A37D-87F0-409E-9840-F51526E863E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184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6BA0E9-55BB-4768-AA65-43DF927BF533}" type="datetimeFigureOut">
              <a:rPr lang="ru-RU" smtClean="0"/>
              <a:pPr>
                <a:defRPr/>
              </a:pPr>
              <a:t>05.10.2017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2A4E-8ADE-4B9A-A356-BF76CB545C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13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8C5B8-6568-4FC8-B46B-F230AB162776}" type="datetimeFigureOut">
              <a:rPr lang="ru-RU" smtClean="0"/>
              <a:pPr>
                <a:defRPr/>
              </a:pPr>
              <a:t>05.10.2017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53A5-9254-408A-976A-037424DE171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64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0C328-77BE-43F1-9B3A-D6544BCB6A97}" type="datetimeFigureOut">
              <a:rPr lang="ru-RU" smtClean="0"/>
              <a:pPr>
                <a:defRPr/>
              </a:pPr>
              <a:t>05.10.2017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3BAB-BCBF-4942-8DAD-A1BBBAEDEF0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510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83B08B-8DC0-47EF-B7FE-03D7D6E26890}" type="datetimeFigureOut">
              <a:rPr lang="ru-RU" smtClean="0"/>
              <a:pPr>
                <a:defRPr/>
              </a:pPr>
              <a:t>05.10.2017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D97B-B812-4031-8471-71AD9B097A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02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81D0E-8AD5-4BD8-9D82-6FA857280405}" type="datetimeFigureOut">
              <a:rPr lang="ru-RU" smtClean="0"/>
              <a:pPr>
                <a:defRPr/>
              </a:pPr>
              <a:t>05.10.2017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E6F0-DA7E-4D4D-8F83-217FD52E00B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77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FFF553-9CCC-42A6-BD4A-B8BB81DA8B6E}" type="datetimeFigureOut">
              <a:rPr lang="ru-RU" smtClean="0"/>
              <a:pPr>
                <a:defRPr/>
              </a:pPr>
              <a:t>05.10.2017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FF45-A9A5-4FB6-919C-DF0695044F4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452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65A8B0-48C8-44F6-9085-FA881D873AD5}" type="datetimeFigureOut">
              <a:rPr lang="ru-RU" smtClean="0"/>
              <a:pPr>
                <a:defRPr/>
              </a:pPr>
              <a:t>05.10.2017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A150A-69AC-4519-893B-10EA4BAD9D1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365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12" Type="http://schemas.microsoft.com/office/2007/relationships/hdphoto" Target="../media/hdphoto7.wdp"/><Relationship Id="rId17" Type="http://schemas.openxmlformats.org/officeDocument/2006/relationships/image" Target="../media/image2.png"/><Relationship Id="rId2" Type="http://schemas.openxmlformats.org/officeDocument/2006/relationships/diagramData" Target="../diagrams/data1.xml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4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36.png"/><Relationship Id="rId10" Type="http://schemas.microsoft.com/office/2007/relationships/hdphoto" Target="../media/hdphoto6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3.png"/><Relationship Id="rId1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4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323" y="2877043"/>
            <a:ext cx="10972800" cy="2248524"/>
          </a:xfrm>
        </p:spPr>
        <p:txBody>
          <a:bodyPr>
            <a:noAutofit/>
          </a:bodyPr>
          <a:lstStyle/>
          <a:p>
            <a:r>
              <a:rPr lang="uk-UA" sz="5000" dirty="0">
                <a:latin typeface="Century Gothic" panose="020B0502020202020204" pitchFamily="34" charset="0"/>
              </a:rPr>
              <a:t>Київводоканал:</a:t>
            </a:r>
            <a:br>
              <a:rPr lang="uk-UA" sz="5000" dirty="0">
                <a:latin typeface="Century Gothic" panose="020B0502020202020204" pitchFamily="34" charset="0"/>
              </a:rPr>
            </a:br>
            <a:r>
              <a:rPr lang="uk-UA" sz="3000" dirty="0">
                <a:latin typeface="Century Gothic" panose="020B0502020202020204" pitchFamily="34" charset="0"/>
              </a:rPr>
              <a:t>«Соціальна адаптація та працевлаштування людей </a:t>
            </a:r>
            <a:br>
              <a:rPr lang="uk-UA" sz="3000" dirty="0">
                <a:latin typeface="Century Gothic" panose="020B0502020202020204" pitchFamily="34" charset="0"/>
              </a:rPr>
            </a:br>
            <a:r>
              <a:rPr lang="uk-UA" sz="3000" dirty="0">
                <a:latin typeface="Century Gothic" panose="020B0502020202020204" pitchFamily="34" charset="0"/>
              </a:rPr>
              <a:t>з особливими потребами »</a:t>
            </a:r>
            <a:endParaRPr lang="ru-RU" sz="3000" dirty="0">
              <a:latin typeface="Century Gothic" panose="020B0502020202020204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212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85621" y="0"/>
            <a:ext cx="4263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>
                <a:solidFill>
                  <a:schemeClr val="tx2"/>
                </a:solidFill>
              </a:rPr>
              <a:t>Нам 145 років!</a:t>
            </a:r>
            <a:endParaRPr lang="ru-RU" sz="40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1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4685021"/>
              </p:ext>
            </p:extLst>
          </p:nvPr>
        </p:nvGraphicFramePr>
        <p:xfrm>
          <a:off x="1561070" y="794197"/>
          <a:ext cx="8128000" cy="5636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50" name="TextBox 112"/>
          <p:cNvSpPr txBox="1">
            <a:spLocks noChangeArrowheads="1"/>
          </p:cNvSpPr>
          <p:nvPr/>
        </p:nvSpPr>
        <p:spPr bwMode="auto">
          <a:xfrm>
            <a:off x="4552950" y="2465388"/>
            <a:ext cx="25781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4800" b="1" dirty="0">
                <a:cs typeface="Arial" panose="020B0604020202020204" pitchFamily="34" charset="0"/>
              </a:rPr>
              <a:t>Як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800" b="1" dirty="0">
                <a:cs typeface="Arial" panose="020B0604020202020204" pitchFamily="34" charset="0"/>
              </a:rPr>
              <a:t>це працює?</a:t>
            </a:r>
            <a:endParaRPr lang="uk-UA" altLang="ru-RU" sz="1050" b="1" dirty="0">
              <a:cs typeface="Arial" panose="020B0604020202020204" pitchFamily="34" charset="0"/>
            </a:endParaRPr>
          </a:p>
        </p:txBody>
      </p:sp>
      <p:pic>
        <p:nvPicPr>
          <p:cNvPr id="12295" name="Рисунок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62" y="1158337"/>
            <a:ext cx="690563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793750"/>
            <a:ext cx="8699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4468813"/>
            <a:ext cx="78263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8" name="Группа 14"/>
          <p:cNvGrpSpPr>
            <a:grpSpLocks/>
          </p:cNvGrpSpPr>
          <p:nvPr/>
        </p:nvGrpSpPr>
        <p:grpSpPr bwMode="auto">
          <a:xfrm>
            <a:off x="8228323" y="2086078"/>
            <a:ext cx="2124684" cy="766225"/>
            <a:chOff x="4210288" y="-137424"/>
            <a:chExt cx="1835814" cy="151800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704852" y="39595"/>
              <a:ext cx="1341250" cy="134098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4210288" y="-137424"/>
              <a:ext cx="1341250" cy="8462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200" dirty="0"/>
                <a:t>Залучення представників  Українських товариств сліпих та глухих</a:t>
              </a:r>
              <a:endParaRPr lang="ru-RU" sz="1200" dirty="0"/>
            </a:p>
          </p:txBody>
        </p:sp>
      </p:grpSp>
      <p:pic>
        <p:nvPicPr>
          <p:cNvPr id="12299" name="Рисунок 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889625"/>
            <a:ext cx="736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6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4468813"/>
            <a:ext cx="8842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-1"/>
            <a:ext cx="12192000" cy="57677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4" y="-1"/>
            <a:ext cx="798651" cy="590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491175" y="0"/>
            <a:ext cx="243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>
                <a:solidFill>
                  <a:schemeClr val="bg1"/>
                </a:solidFill>
              </a:rPr>
              <a:t>Нам 145 років!</a:t>
            </a:r>
            <a:endParaRPr 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Box 112"/>
          <p:cNvSpPr txBox="1">
            <a:spLocks noChangeArrowheads="1"/>
          </p:cNvSpPr>
          <p:nvPr/>
        </p:nvSpPr>
        <p:spPr bwMode="auto">
          <a:xfrm>
            <a:off x="311302" y="847130"/>
            <a:ext cx="57262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 b="1" i="1"/>
              <a:t>Пріоритети підприємства</a:t>
            </a:r>
            <a:endParaRPr lang="uk-UA" altLang="ru-RU" sz="2800" b="1" i="1" dirty="0"/>
          </a:p>
        </p:txBody>
      </p:sp>
      <p:pic>
        <p:nvPicPr>
          <p:cNvPr id="1332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3270240"/>
            <a:ext cx="103663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-1"/>
            <a:ext cx="12192000" cy="57677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6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4" y="-1"/>
            <a:ext cx="798651" cy="590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91175" y="0"/>
            <a:ext cx="243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>
                <a:solidFill>
                  <a:schemeClr val="bg1"/>
                </a:solidFill>
              </a:rPr>
              <a:t>Нам 145 років!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398" y="4500747"/>
            <a:ext cx="357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/>
              <a:t>Допомога людям з додатковими потребами</a:t>
            </a:r>
            <a:endParaRPr lang="ru-RU" b="1"/>
          </a:p>
        </p:txBody>
      </p:sp>
      <p:pic>
        <p:nvPicPr>
          <p:cNvPr id="3076" name="Picture 4" descr="Картинки по запросу человечки бизне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4505" y="1793174"/>
            <a:ext cx="3048000" cy="257694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222669" y="4512623"/>
            <a:ext cx="406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/>
              <a:t>Питання кадрового потенціалу - залучення молодих спеціалістів до роботи у Товаристві </a:t>
            </a:r>
            <a:endParaRPr lang="ru-RU" b="1"/>
          </a:p>
        </p:txBody>
      </p:sp>
      <p:pic>
        <p:nvPicPr>
          <p:cNvPr id="3078" name="Picture 6" descr="Картинки по запросу картинки инвалид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6852" y="1781299"/>
            <a:ext cx="3050764" cy="2600696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57677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4" y="-1"/>
            <a:ext cx="798651" cy="590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1175" y="0"/>
            <a:ext cx="243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>
                <a:solidFill>
                  <a:schemeClr val="bg1"/>
                </a:solidFill>
              </a:rPr>
              <a:t>Нам 145 років!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5049" y="1757549"/>
            <a:ext cx="852648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/>
              <a:t>Дякую за увагу!</a:t>
            </a:r>
          </a:p>
          <a:p>
            <a:pPr algn="ctr"/>
            <a:endParaRPr lang="uk-UA" sz="4800" dirty="0"/>
          </a:p>
          <a:p>
            <a:pPr algn="ctr"/>
            <a:endParaRPr lang="uk-UA" sz="4800" dirty="0"/>
          </a:p>
          <a:p>
            <a:pPr algn="ctr"/>
            <a:endParaRPr lang="uk-UA" sz="2800" dirty="0"/>
          </a:p>
          <a:p>
            <a:pPr algn="ctr"/>
            <a:endParaRPr lang="uk-UA" sz="2800" dirty="0"/>
          </a:p>
          <a:p>
            <a:pPr algn="ctr"/>
            <a:endParaRPr lang="uk-UA" sz="2800" dirty="0"/>
          </a:p>
          <a:p>
            <a:pPr algn="ctr"/>
            <a:endParaRPr lang="uk-UA" sz="2800" dirty="0"/>
          </a:p>
          <a:p>
            <a:pPr algn="ctr"/>
            <a:r>
              <a:rPr lang="uk-UA" sz="2800" dirty="0"/>
              <a:t>ПрАТ “</a:t>
            </a:r>
            <a:r>
              <a:rPr lang="uk-UA" sz="2800" dirty="0" err="1"/>
              <a:t>АК”Київводоканал</a:t>
            </a:r>
            <a:r>
              <a:rPr lang="uk-UA" sz="2800" dirty="0"/>
              <a:t>”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9884"/>
          <a:stretch>
            <a:fillRect/>
          </a:stretch>
        </p:blipFill>
        <p:spPr bwMode="auto">
          <a:xfrm>
            <a:off x="2899538" y="2816411"/>
            <a:ext cx="6191250" cy="205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336" y="3138076"/>
            <a:ext cx="1497653" cy="17297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8816" y="778107"/>
            <a:ext cx="6171210" cy="615779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Century Gothic" panose="020B0502020202020204" pitchFamily="34" charset="0"/>
              </a:rPr>
              <a:t>Київводоканал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0224" y="1784269"/>
            <a:ext cx="5384800" cy="5073731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/>
              <a:t> </a:t>
            </a:r>
            <a:r>
              <a:rPr lang="en-US"/>
              <a:t>      </a:t>
            </a:r>
            <a:r>
              <a:rPr lang="uk-UA"/>
              <a:t>6 554 </a:t>
            </a:r>
            <a:r>
              <a:rPr lang="uk-UA" dirty="0"/>
              <a:t>співробітників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       4</a:t>
            </a:r>
            <a:r>
              <a:rPr lang="uk-UA"/>
              <a:t> 231 </a:t>
            </a:r>
            <a:r>
              <a:rPr lang="uk-UA" dirty="0"/>
              <a:t>км</a:t>
            </a:r>
            <a:r>
              <a:rPr lang="en-US" dirty="0"/>
              <a:t> </a:t>
            </a:r>
            <a:r>
              <a:rPr lang="uk-UA" dirty="0"/>
              <a:t>водопроводів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       </a:t>
            </a:r>
            <a:r>
              <a:rPr lang="uk-UA"/>
              <a:t>2 662км </a:t>
            </a:r>
            <a:r>
              <a:rPr lang="uk-UA" dirty="0"/>
              <a:t>каналізаційних             мереж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       </a:t>
            </a:r>
            <a:r>
              <a:rPr lang="uk-UA"/>
              <a:t>112</a:t>
            </a:r>
            <a:r>
              <a:rPr lang="uk-UA">
                <a:solidFill>
                  <a:srgbClr val="FF0000"/>
                </a:solidFill>
              </a:rPr>
              <a:t> </a:t>
            </a:r>
            <a:r>
              <a:rPr lang="uk-UA"/>
              <a:t>насосні станцій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000" i="1"/>
              <a:t>             43 водопровідні насосні станції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000" i="1"/>
              <a:t>            35 підвищувальні насосні станції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000"/>
              <a:t>            </a:t>
            </a:r>
            <a:r>
              <a:rPr lang="uk-UA" sz="2000" i="1"/>
              <a:t>34 каналізаційні насосні станції</a:t>
            </a:r>
            <a:endParaRPr lang="uk-UA" sz="2000" i="1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       </a:t>
            </a:r>
            <a:r>
              <a:rPr lang="uk-UA"/>
              <a:t> 900 </a:t>
            </a:r>
            <a:r>
              <a:rPr lang="uk-UA" dirty="0"/>
              <a:t>000 м</a:t>
            </a:r>
            <a:r>
              <a:rPr lang="uk-UA" baseline="30000" dirty="0"/>
              <a:t>3</a:t>
            </a:r>
            <a:r>
              <a:rPr lang="uk-UA" dirty="0"/>
              <a:t> води на добу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14473" y="1671452"/>
            <a:ext cx="5774006" cy="4525963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       </a:t>
            </a:r>
            <a:r>
              <a:rPr lang="uk-UA" dirty="0"/>
              <a:t>  363 </a:t>
            </a:r>
            <a:r>
              <a:rPr lang="uk-UA" dirty="0" smtClean="0"/>
              <a:t>артезіанські свердловини</a:t>
            </a:r>
            <a:endParaRPr lang="ru-RU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       </a:t>
            </a:r>
            <a:r>
              <a:rPr lang="uk-UA" dirty="0"/>
              <a:t>  450 одиниць техніки</a:t>
            </a:r>
            <a:endParaRPr lang="ru-RU" dirty="0"/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dirty="0"/>
              <a:t>      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dirty="0"/>
              <a:t>        обслуговування 12 000 житлових багатоповерхових будинків</a:t>
            </a:r>
            <a:endParaRPr lang="ru-RU" dirty="0"/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      </a:t>
            </a:r>
            <a:endParaRPr lang="uk-UA" dirty="0"/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uk-UA" dirty="0"/>
              <a:t>           понад </a:t>
            </a:r>
            <a:r>
              <a:rPr lang="uk-UA" dirty="0" smtClean="0"/>
              <a:t>1</a:t>
            </a:r>
            <a:r>
              <a:rPr lang="uk-UA" dirty="0"/>
              <a:t> </a:t>
            </a:r>
            <a:r>
              <a:rPr lang="uk-UA" dirty="0" err="1" smtClean="0"/>
              <a:t>млн</a:t>
            </a:r>
            <a:r>
              <a:rPr lang="uk-UA" dirty="0" smtClean="0"/>
              <a:t> </a:t>
            </a:r>
            <a:r>
              <a:rPr lang="uk-UA" dirty="0"/>
              <a:t>особових                             рахунків населення та  16 000 юридичних осіб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1"/>
            <a:ext cx="12192000" cy="57677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4" y="-1"/>
            <a:ext cx="798651" cy="590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82" y="4740039"/>
            <a:ext cx="520237" cy="5202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53" y="2319239"/>
            <a:ext cx="520237" cy="5202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777" y="3017046"/>
            <a:ext cx="520237" cy="5202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2" y="3904994"/>
            <a:ext cx="520237" cy="5202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6" y="5347648"/>
            <a:ext cx="520237" cy="5202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03" y="1697243"/>
            <a:ext cx="520237" cy="5202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63" y="2441267"/>
            <a:ext cx="520237" cy="5202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80" y="3349935"/>
            <a:ext cx="520237" cy="5202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6" y="1602241"/>
            <a:ext cx="520237" cy="520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1175" y="0"/>
            <a:ext cx="243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>
                <a:solidFill>
                  <a:schemeClr val="bg1"/>
                </a:solidFill>
              </a:rPr>
              <a:t>Нам 145 років!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5631" y="6246421"/>
            <a:ext cx="840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Для довідки: у м. Києві фактично </a:t>
            </a:r>
            <a:r>
              <a:rPr lang="uk-UA" b="1" i="1" dirty="0" smtClean="0"/>
              <a:t>проживає  </a:t>
            </a:r>
            <a:r>
              <a:rPr lang="uk-UA" b="1" i="1" dirty="0"/>
              <a:t>біля 5 млн. осіб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682847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Выноска 1 21"/>
          <p:cNvSpPr/>
          <p:nvPr/>
        </p:nvSpPr>
        <p:spPr>
          <a:xfrm>
            <a:off x="9303488" y="3107564"/>
            <a:ext cx="2330558" cy="1634557"/>
          </a:xfrm>
          <a:prstGeom prst="borderCallout1">
            <a:avLst>
              <a:gd name="adj1" fmla="val 49613"/>
              <a:gd name="adj2" fmla="val 232"/>
              <a:gd name="adj3" fmla="val 49795"/>
              <a:gd name="adj4" fmla="val -335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носка 1 22"/>
          <p:cNvSpPr/>
          <p:nvPr/>
        </p:nvSpPr>
        <p:spPr>
          <a:xfrm>
            <a:off x="9303488" y="4980123"/>
            <a:ext cx="2330558" cy="1649492"/>
          </a:xfrm>
          <a:prstGeom prst="borderCallout1">
            <a:avLst>
              <a:gd name="adj1" fmla="val 50269"/>
              <a:gd name="adj2" fmla="val 690"/>
              <a:gd name="adj3" fmla="val 49807"/>
              <a:gd name="adj4" fmla="val -339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 1 20"/>
          <p:cNvSpPr/>
          <p:nvPr/>
        </p:nvSpPr>
        <p:spPr>
          <a:xfrm>
            <a:off x="9303488" y="1274676"/>
            <a:ext cx="2347200" cy="1606747"/>
          </a:xfrm>
          <a:prstGeom prst="borderCallout1">
            <a:avLst>
              <a:gd name="adj1" fmla="val 50329"/>
              <a:gd name="adj2" fmla="val -32"/>
              <a:gd name="adj3" fmla="val 50511"/>
              <a:gd name="adj4" fmla="val -335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 1 19"/>
          <p:cNvSpPr/>
          <p:nvPr/>
        </p:nvSpPr>
        <p:spPr>
          <a:xfrm>
            <a:off x="413782" y="4980123"/>
            <a:ext cx="2348207" cy="1649491"/>
          </a:xfrm>
          <a:prstGeom prst="borderCallout1">
            <a:avLst>
              <a:gd name="adj1" fmla="val 50914"/>
              <a:gd name="adj2" fmla="val 100146"/>
              <a:gd name="adj3" fmla="val 51096"/>
              <a:gd name="adj4" fmla="val 1297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1 18"/>
          <p:cNvSpPr/>
          <p:nvPr/>
        </p:nvSpPr>
        <p:spPr>
          <a:xfrm>
            <a:off x="416601" y="3107564"/>
            <a:ext cx="2345388" cy="1634557"/>
          </a:xfrm>
          <a:prstGeom prst="borderCallout1">
            <a:avLst>
              <a:gd name="adj1" fmla="val 50263"/>
              <a:gd name="adj2" fmla="val 100146"/>
              <a:gd name="adj3" fmla="val 50446"/>
              <a:gd name="adj4" fmla="val 1297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ыноска 1 17"/>
          <p:cNvSpPr/>
          <p:nvPr/>
        </p:nvSpPr>
        <p:spPr>
          <a:xfrm>
            <a:off x="416601" y="1274676"/>
            <a:ext cx="2345388" cy="1606747"/>
          </a:xfrm>
          <a:prstGeom prst="borderCallout1">
            <a:avLst>
              <a:gd name="adj1" fmla="val 50914"/>
              <a:gd name="adj2" fmla="val 100146"/>
              <a:gd name="adj3" fmla="val 51096"/>
              <a:gd name="adj4" fmla="val 1297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79568"/>
            <a:ext cx="10972800" cy="1143000"/>
          </a:xfrm>
        </p:spPr>
        <p:txBody>
          <a:bodyPr/>
          <a:lstStyle/>
          <a:p>
            <a:r>
              <a:rPr lang="uk-UA" dirty="0">
                <a:latin typeface="Century Gothic" panose="020B0502020202020204" pitchFamily="34" charset="0"/>
              </a:rPr>
              <a:t>Соціальні ініціативи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00" y="-58738"/>
            <a:ext cx="533400" cy="49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6600" y="0"/>
            <a:ext cx="10825400" cy="381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33200" cy="38100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9"/>
          <a:stretch/>
        </p:blipFill>
        <p:spPr>
          <a:xfrm>
            <a:off x="9421159" y="1373760"/>
            <a:ext cx="2121277" cy="1407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25"/>
          <a:stretch/>
        </p:blipFill>
        <p:spPr>
          <a:xfrm>
            <a:off x="538114" y="3220787"/>
            <a:ext cx="2110372" cy="1407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r="3876"/>
          <a:stretch/>
        </p:blipFill>
        <p:spPr>
          <a:xfrm>
            <a:off x="9421159" y="3231420"/>
            <a:ext cx="2094601" cy="14076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" t="-1214" r="5377" b="22"/>
          <a:stretch/>
        </p:blipFill>
        <p:spPr>
          <a:xfrm>
            <a:off x="530853" y="1369040"/>
            <a:ext cx="2103238" cy="1409154"/>
          </a:xfrm>
        </p:spPr>
      </p:pic>
      <p:sp>
        <p:nvSpPr>
          <p:cNvPr id="17" name="Скругленный прямоугольник 16"/>
          <p:cNvSpPr/>
          <p:nvPr/>
        </p:nvSpPr>
        <p:spPr>
          <a:xfrm>
            <a:off x="3466214" y="1722475"/>
            <a:ext cx="5061098" cy="744279"/>
          </a:xfrm>
          <a:prstGeom prst="round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entury Gothic" panose="020B0502020202020204" pitchFamily="34" charset="0"/>
              </a:rPr>
              <a:t>Участь у благодійних забігах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66214" y="3552447"/>
            <a:ext cx="5061098" cy="744279"/>
          </a:xfrm>
          <a:prstGeom prst="round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entury Gothic" panose="020B0502020202020204" pitchFamily="34" charset="0"/>
              </a:rPr>
              <a:t>Донорство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66214" y="5432728"/>
            <a:ext cx="5061098" cy="744279"/>
          </a:xfrm>
          <a:prstGeom prst="roundRect">
            <a:avLst/>
          </a:prstGeom>
          <a:solidFill>
            <a:srgbClr val="0030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entury Gothic" panose="020B0502020202020204" pitchFamily="34" charset="0"/>
              </a:rPr>
              <a:t>Співпраця з УТОГ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-1"/>
            <a:ext cx="12192000" cy="57677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7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4" y="-1"/>
            <a:ext cx="798651" cy="590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491175" y="0"/>
            <a:ext cx="243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>
                <a:solidFill>
                  <a:schemeClr val="bg1"/>
                </a:solidFill>
              </a:rPr>
              <a:t>Нам 145 років!</a:t>
            </a:r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969" y="4965398"/>
            <a:ext cx="1497653" cy="17297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9033" y="5004871"/>
            <a:ext cx="1599996" cy="15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0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074" y="412424"/>
            <a:ext cx="10972800" cy="877757"/>
          </a:xfrm>
        </p:spPr>
        <p:txBody>
          <a:bodyPr>
            <a:normAutofit/>
          </a:bodyPr>
          <a:lstStyle/>
          <a:p>
            <a:r>
              <a:rPr lang="uk-UA" sz="3200" dirty="0">
                <a:latin typeface="Century Gothic" panose="020B0502020202020204" pitchFamily="34" charset="0"/>
              </a:rPr>
              <a:t>Зміна підходів до обслуговування абонентів</a:t>
            </a:r>
            <a:endParaRPr lang="ru-RU" sz="32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233" y="1533723"/>
            <a:ext cx="48418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/>
              <a:t>Відкриття нових сучасних центрів обслуговування (із залученням перекладачів жестової мови)</a:t>
            </a:r>
          </a:p>
        </p:txBody>
      </p:sp>
      <p:pic>
        <p:nvPicPr>
          <p:cNvPr id="1026" name="Picture 2" descr="C:\Users\odushko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179" y="2602747"/>
            <a:ext cx="2614613" cy="1195387"/>
          </a:xfrm>
          <a:prstGeom prst="rect">
            <a:avLst/>
          </a:prstGeom>
          <a:noFill/>
          <a:effectLst>
            <a:outerShdw blurRad="63500" dist="38100" dir="54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01978" y="2903402"/>
            <a:ext cx="4092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dirty="0"/>
              <a:t>Впровадження нового</a:t>
            </a:r>
          </a:p>
          <a:p>
            <a:pPr algn="r"/>
            <a:r>
              <a:rPr lang="uk-UA" sz="2200" dirty="0"/>
              <a:t>програмного забезпечення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4845" y="4376428"/>
            <a:ext cx="5248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/>
              <a:t>Відкриття онлайн сервісу, адаптованого для людей із вадами слуху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1" y="3968571"/>
            <a:ext cx="2170176" cy="1409795"/>
          </a:xfrm>
          <a:prstGeom prst="rect">
            <a:avLst/>
          </a:prstGeom>
          <a:effectLst>
            <a:outerShdw blurRad="63500" dist="38100" dir="54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160341" y="5645073"/>
            <a:ext cx="6646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uk-UA" sz="2200" dirty="0"/>
              <a:t>Залучення до роботи та соціальна</a:t>
            </a:r>
          </a:p>
          <a:p>
            <a:pPr marL="0" indent="0" algn="r">
              <a:buNone/>
            </a:pPr>
            <a:r>
              <a:rPr lang="uk-UA" sz="2200" dirty="0"/>
              <a:t>адаптація людей з особливими потребами</a:t>
            </a:r>
            <a:endParaRPr lang="ru-RU" sz="2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179" y="4744898"/>
            <a:ext cx="2614612" cy="1743074"/>
          </a:xfrm>
          <a:prstGeom prst="rect">
            <a:avLst/>
          </a:prstGeom>
          <a:effectLst>
            <a:outerShdw blurRad="63500" dist="38100" dir="54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-1"/>
            <a:ext cx="12192000" cy="57677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7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4" y="-1"/>
            <a:ext cx="798651" cy="590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91175" y="0"/>
            <a:ext cx="243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>
                <a:solidFill>
                  <a:schemeClr val="bg1"/>
                </a:solidFill>
              </a:rPr>
              <a:t>Нам 145 років!</a:t>
            </a:r>
            <a:endParaRPr lang="ru-RU" sz="2000" b="1">
              <a:solidFill>
                <a:schemeClr val="bg1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389" y="1923159"/>
            <a:ext cx="2250787" cy="149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 descr="https://vodokanal.kiev.ua/img/photos/2/9891/1024x768_148473618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2838" y="1163053"/>
            <a:ext cx="2041742" cy="1357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0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1"/>
            <a:ext cx="12192000" cy="57677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7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4" y="-1"/>
            <a:ext cx="798651" cy="590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91175" y="0"/>
            <a:ext cx="243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>
                <a:solidFill>
                  <a:schemeClr val="bg1"/>
                </a:solidFill>
              </a:rPr>
              <a:t>Нам 145 років!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463" y="814192"/>
            <a:ext cx="1029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/>
              <a:t>ПОКРАЩУЄМО ОБСЛУГОВУВАННЯ ТА ДОПОМАГАЄМО ЛЮДЯМ З ОСОБЛИВИМИ ПОТРЕБАМИ</a:t>
            </a:r>
            <a:endParaRPr lang="ru-RU" sz="2400" i="1"/>
          </a:p>
        </p:txBody>
      </p:sp>
      <p:sp>
        <p:nvSpPr>
          <p:cNvPr id="23" name="TextBox 22"/>
          <p:cNvSpPr txBox="1"/>
          <p:nvPr/>
        </p:nvSpPr>
        <p:spPr>
          <a:xfrm>
            <a:off x="3560065" y="2073975"/>
            <a:ext cx="8066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Київводоканал</a:t>
            </a:r>
            <a:r>
              <a:rPr lang="ru-RU" dirty="0"/>
              <a:t> з </a:t>
            </a:r>
            <a:r>
              <a:rPr lang="ru-RU" dirty="0" err="1"/>
              <a:t>розумінням</a:t>
            </a:r>
            <a:r>
              <a:rPr lang="ru-RU" dirty="0"/>
              <a:t> ставиться до потреб людей з </a:t>
            </a:r>
            <a:r>
              <a:rPr lang="ru-RU" dirty="0" err="1"/>
              <a:t>обмеженими</a:t>
            </a:r>
            <a:r>
              <a:rPr lang="ru-RU" dirty="0"/>
              <a:t> </a:t>
            </a:r>
            <a:r>
              <a:rPr lang="ru-RU" dirty="0" err="1"/>
              <a:t>фізичними</a:t>
            </a:r>
            <a:r>
              <a:rPr lang="ru-RU" dirty="0"/>
              <a:t> </a:t>
            </a:r>
            <a:r>
              <a:rPr lang="ru-RU" dirty="0" err="1"/>
              <a:t>можливостями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вони </a:t>
            </a:r>
            <a:r>
              <a:rPr lang="ru-RU" dirty="0" err="1"/>
              <a:t>відчували</a:t>
            </a:r>
            <a:r>
              <a:rPr lang="ru-RU" dirty="0"/>
              <a:t> себе </a:t>
            </a:r>
            <a:r>
              <a:rPr lang="ru-RU" dirty="0" err="1"/>
              <a:t>повноцінним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На сьогодні у </a:t>
            </a:r>
            <a:r>
              <a:rPr lang="ru-RU" dirty="0" err="1"/>
              <a:t>Товаристві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200 таких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108121" y="4469352"/>
            <a:ext cx="6970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Товариство</a:t>
            </a:r>
            <a:r>
              <a:rPr lang="ru-RU" dirty="0"/>
              <a:t> </a:t>
            </a:r>
            <a:r>
              <a:rPr lang="ru-RU" dirty="0" err="1"/>
              <a:t>адаптує</a:t>
            </a:r>
            <a:r>
              <a:rPr lang="ru-RU" dirty="0"/>
              <a:t> </a:t>
            </a:r>
            <a:r>
              <a:rPr lang="ru-RU" dirty="0" err="1"/>
              <a:t>інфраструктуру</a:t>
            </a:r>
            <a:r>
              <a:rPr lang="ru-RU" dirty="0"/>
              <a:t> для </a:t>
            </a:r>
            <a:r>
              <a:rPr lang="ru-RU" dirty="0" err="1"/>
              <a:t>відвідувачів</a:t>
            </a:r>
            <a:r>
              <a:rPr lang="ru-RU" dirty="0"/>
              <a:t> з </a:t>
            </a:r>
            <a:r>
              <a:rPr lang="ru-RU" dirty="0" err="1"/>
              <a:t>обмеженими</a:t>
            </a:r>
            <a:r>
              <a:rPr lang="ru-RU" dirty="0"/>
              <a:t> </a:t>
            </a:r>
            <a:r>
              <a:rPr lang="ru-RU" dirty="0" err="1"/>
              <a:t>фізичними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, </a:t>
            </a:r>
            <a:r>
              <a:rPr lang="ru-RU" err="1"/>
              <a:t>створюючи</a:t>
            </a:r>
            <a:r>
              <a:rPr lang="ru-RU"/>
              <a:t> безбар</a:t>
            </a:r>
            <a:r>
              <a:rPr lang="ru-RU">
                <a:latin typeface="Calibri"/>
              </a:rPr>
              <a:t>’</a:t>
            </a:r>
            <a:r>
              <a:rPr lang="ru-RU"/>
              <a:t>єрне середовище у суспільстві</a:t>
            </a:r>
            <a:endParaRPr lang="ru-RU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/>
          <a:srcRect r="27122"/>
          <a:stretch>
            <a:fillRect/>
          </a:stretch>
        </p:blipFill>
        <p:spPr bwMode="auto">
          <a:xfrm>
            <a:off x="9212657" y="3795549"/>
            <a:ext cx="2414168" cy="22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58" y="1744003"/>
            <a:ext cx="3177659" cy="212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6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88" y="831564"/>
            <a:ext cx="10972800" cy="1143000"/>
          </a:xfrm>
        </p:spPr>
        <p:txBody>
          <a:bodyPr>
            <a:noAutofit/>
          </a:bodyPr>
          <a:lstStyle/>
          <a:p>
            <a:r>
              <a:rPr lang="uk-UA" dirty="0"/>
              <a:t>Спеціальна навчальна освіта для осіб з порушенням слуху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914" y="2739510"/>
            <a:ext cx="10972800" cy="319345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uk-UA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uk-UA" sz="18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uk-UA" sz="1800" dirty="0">
                <a:latin typeface="Century Gothic" panose="020B0502020202020204" pitchFamily="34" charset="0"/>
              </a:rPr>
              <a:t>У </a:t>
            </a:r>
            <a:r>
              <a:rPr lang="uk-UA" sz="1800" b="1" dirty="0">
                <a:latin typeface="Century Gothic" panose="020B0502020202020204" pitchFamily="34" charset="0"/>
              </a:rPr>
              <a:t>2017</a:t>
            </a:r>
            <a:r>
              <a:rPr lang="uk-UA" sz="1800" dirty="0">
                <a:latin typeface="Century Gothic" panose="020B0502020202020204" pitchFamily="34" charset="0"/>
              </a:rPr>
              <a:t> році навчальними закладами України підготовлено спеціалістів (особи до 30 років):</a:t>
            </a:r>
          </a:p>
          <a:p>
            <a:pPr marL="0" indent="0" algn="just">
              <a:buNone/>
            </a:pPr>
            <a:endParaRPr lang="uk-UA" sz="1800" dirty="0">
              <a:latin typeface="Century Gothic" panose="020B0502020202020204" pitchFamily="34" charset="0"/>
            </a:endParaRPr>
          </a:p>
          <a:p>
            <a:pPr algn="just"/>
            <a:r>
              <a:rPr lang="uk-UA" sz="1800" dirty="0">
                <a:latin typeface="Century Gothic" panose="020B0502020202020204" pitchFamily="34" charset="0"/>
              </a:rPr>
              <a:t>неповна вища – </a:t>
            </a:r>
            <a:r>
              <a:rPr lang="uk-UA" sz="1800" b="1" dirty="0">
                <a:latin typeface="Century Gothic" panose="020B0502020202020204" pitchFamily="34" charset="0"/>
              </a:rPr>
              <a:t>2343 </a:t>
            </a:r>
            <a:r>
              <a:rPr lang="uk-UA" sz="1800" b="1" dirty="0" smtClean="0">
                <a:latin typeface="Century Gothic" panose="020B0502020202020204" pitchFamily="34" charset="0"/>
              </a:rPr>
              <a:t>людини</a:t>
            </a:r>
            <a:r>
              <a:rPr lang="uk-UA" sz="1800" dirty="0" smtClean="0">
                <a:latin typeface="Century Gothic" panose="020B0502020202020204" pitchFamily="34" charset="0"/>
              </a:rPr>
              <a:t>;</a:t>
            </a:r>
            <a:endParaRPr lang="uk-UA" sz="1800" dirty="0">
              <a:latin typeface="Century Gothic" panose="020B0502020202020204" pitchFamily="34" charset="0"/>
            </a:endParaRPr>
          </a:p>
          <a:p>
            <a:pPr algn="just"/>
            <a:r>
              <a:rPr lang="uk-UA" sz="1800" dirty="0">
                <a:latin typeface="Century Gothic" panose="020B0502020202020204" pitchFamily="34" charset="0"/>
              </a:rPr>
              <a:t>вища – </a:t>
            </a:r>
            <a:r>
              <a:rPr lang="uk-UA" sz="1800" b="1" dirty="0">
                <a:latin typeface="Century Gothic" panose="020B0502020202020204" pitchFamily="34" charset="0"/>
              </a:rPr>
              <a:t>1213 </a:t>
            </a:r>
            <a:r>
              <a:rPr lang="uk-UA" sz="1800" b="1" dirty="0" smtClean="0">
                <a:latin typeface="Century Gothic" panose="020B0502020202020204" pitchFamily="34" charset="0"/>
              </a:rPr>
              <a:t>людей</a:t>
            </a:r>
            <a:r>
              <a:rPr lang="uk-UA" sz="1800" dirty="0" smtClean="0">
                <a:latin typeface="Century Gothic" panose="020B0502020202020204" pitchFamily="34" charset="0"/>
              </a:rPr>
              <a:t>.</a:t>
            </a:r>
            <a:endParaRPr lang="uk-UA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uk-UA" sz="1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31899"/>
            <a:ext cx="12192000" cy="57677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4" y="-31900"/>
            <a:ext cx="798651" cy="590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802" y="1485832"/>
            <a:ext cx="1699912" cy="17424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91175" y="0"/>
            <a:ext cx="243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dirty="0">
                <a:solidFill>
                  <a:schemeClr val="bg1"/>
                </a:solidFill>
              </a:rPr>
              <a:t>Нам 145 років!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22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914" y="59084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Спеціальна навчальна освіта для осіб з порушенням слуху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249" y="1865604"/>
            <a:ext cx="11146465" cy="48336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b="1" dirty="0">
                <a:latin typeface="Century Gothic" panose="020B0502020202020204" pitchFamily="34" charset="0"/>
              </a:rPr>
              <a:t>За спеціальностями:</a:t>
            </a:r>
          </a:p>
          <a:p>
            <a:pPr marL="0" indent="0" algn="just">
              <a:buNone/>
            </a:pPr>
            <a:endParaRPr lang="uk-UA" sz="1800" b="1" dirty="0"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</a:pPr>
            <a:r>
              <a:rPr lang="uk-UA" sz="1800" dirty="0">
                <a:latin typeface="Century Gothic" panose="020B0502020202020204" pitchFamily="34" charset="0"/>
              </a:rPr>
              <a:t>«Оператор </a:t>
            </a:r>
            <a:r>
              <a:rPr lang="uk-UA" altLang="ru-RU" sz="1800" dirty="0">
                <a:latin typeface="Century Gothic" panose="020B0502020202020204" pitchFamily="34" charset="0"/>
              </a:rPr>
              <a:t>комп'ютерного</a:t>
            </a:r>
            <a:r>
              <a:rPr lang="uk-UA" sz="1800" dirty="0">
                <a:latin typeface="Century Gothic" panose="020B0502020202020204" pitchFamily="34" charset="0"/>
              </a:rPr>
              <a:t> набору та верстки»;</a:t>
            </a:r>
          </a:p>
          <a:p>
            <a:pPr algn="just">
              <a:buFontTx/>
              <a:buChar char="-"/>
            </a:pPr>
            <a:r>
              <a:rPr lang="uk-UA" sz="1800" dirty="0">
                <a:latin typeface="Century Gothic" panose="020B0502020202020204" pitchFamily="34" charset="0"/>
              </a:rPr>
              <a:t>«Слюсар механоскладальних робіт, контролер слюсарних, та верстатних робіт (слюсарні роботи), розмітник;</a:t>
            </a:r>
          </a:p>
          <a:p>
            <a:pPr algn="just">
              <a:buFontTx/>
              <a:buChar char="-"/>
            </a:pPr>
            <a:r>
              <a:rPr lang="uk-UA" sz="1800" dirty="0">
                <a:latin typeface="Century Gothic" panose="020B0502020202020204" pitchFamily="34" charset="0"/>
              </a:rPr>
              <a:t>«Фінанси та кредит. Облік і аудит»;</a:t>
            </a:r>
          </a:p>
          <a:p>
            <a:pPr algn="just">
              <a:buFontTx/>
              <a:buChar char="-"/>
            </a:pPr>
            <a:r>
              <a:rPr lang="uk-UA" sz="1800" dirty="0">
                <a:latin typeface="Century Gothic" panose="020B0502020202020204" pitchFamily="34" charset="0"/>
              </a:rPr>
              <a:t>«Оператор </a:t>
            </a:r>
            <a:r>
              <a:rPr lang="uk-UA" altLang="ru-RU" sz="1800" dirty="0">
                <a:latin typeface="Century Gothic" panose="020B0502020202020204" pitchFamily="34" charset="0"/>
              </a:rPr>
              <a:t>комп'ютерного</a:t>
            </a:r>
            <a:r>
              <a:rPr lang="uk-UA" sz="1800" dirty="0">
                <a:latin typeface="Century Gothic" panose="020B0502020202020204" pitchFamily="34" charset="0"/>
              </a:rPr>
              <a:t> набору. Електромеханік з ремонту та обслуговування лічильно – обчислювальних машин»;</a:t>
            </a:r>
          </a:p>
          <a:p>
            <a:pPr algn="just">
              <a:buFontTx/>
              <a:buChar char="-"/>
            </a:pPr>
            <a:r>
              <a:rPr lang="uk-UA" sz="1800" dirty="0">
                <a:latin typeface="Century Gothic" panose="020B0502020202020204" pitchFamily="34" charset="0"/>
              </a:rPr>
              <a:t>«Столяр будівельний. Паркетник. Лицювальник-плиточник. Штукатур»;</a:t>
            </a:r>
          </a:p>
          <a:p>
            <a:pPr marL="0" indent="0" algn="just">
              <a:buNone/>
            </a:pPr>
            <a:endParaRPr lang="uk-UA" sz="18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uk-UA" sz="1800" dirty="0">
                <a:latin typeface="Century Gothic" panose="020B0502020202020204" pitchFamily="34" charset="0"/>
              </a:rPr>
              <a:t>     Але, за статистичними даними, 30-40% випускників спеціальних шкіл не влаштовуються на роботу, тільки 15-20% одержують роботу за спеціальностями, набутими в освітньому закладі. Решта змушена перенавчатись, щоб оволодіти іншою спеціальністю, або переходити на підсобні роботи, що не потребують спеціальної підготовки.</a:t>
            </a:r>
          </a:p>
          <a:p>
            <a:pPr algn="just"/>
            <a:endParaRPr lang="uk-UA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31899"/>
            <a:ext cx="12192000" cy="57677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4" y="-31900"/>
            <a:ext cx="798651" cy="590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1175" y="0"/>
            <a:ext cx="243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dirty="0">
                <a:solidFill>
                  <a:schemeClr val="bg1"/>
                </a:solidFill>
              </a:rPr>
              <a:t>Нам 145 років!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2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112"/>
          <p:cNvSpPr txBox="1">
            <a:spLocks noChangeArrowheads="1"/>
          </p:cNvSpPr>
          <p:nvPr/>
        </p:nvSpPr>
        <p:spPr bwMode="auto">
          <a:xfrm>
            <a:off x="3230558" y="1969876"/>
            <a:ext cx="896144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uk-UA" altLang="ru-RU" sz="1800" dirty="0"/>
              <a:t>Створення </a:t>
            </a:r>
            <a:r>
              <a:rPr lang="uk-UA" altLang="ru-RU" sz="1800" b="1" dirty="0"/>
              <a:t>комп'ютерного класу </a:t>
            </a:r>
            <a:r>
              <a:rPr lang="uk-UA" altLang="ru-RU" sz="1800" dirty="0"/>
              <a:t>на базі Товариства для навчання осіб з додатковими потребами - це послідовний підхід до підтримки та розвитку таких людей з подальшим працевлаштуванням у </a:t>
            </a:r>
            <a:r>
              <a:rPr lang="uk-UA" altLang="ru-RU" sz="1800" dirty="0" err="1"/>
              <a:t>Київводоканалі</a:t>
            </a:r>
            <a:r>
              <a:rPr lang="uk-UA" altLang="ru-RU" sz="1800" dirty="0"/>
              <a:t> </a:t>
            </a:r>
            <a:r>
              <a:rPr lang="uk-UA" altLang="ru-RU" sz="1800" dirty="0" smtClean="0"/>
              <a:t>та </a:t>
            </a:r>
            <a:r>
              <a:rPr lang="uk-UA" altLang="ru-RU" sz="1800" dirty="0"/>
              <a:t>створенню якісних технічних засобів для обслуговування населення з урахуванням задоволення основних потреб особливої категорії споживачів</a:t>
            </a:r>
            <a:endParaRPr lang="uk-UA" altLang="uk-UA" sz="1800" dirty="0"/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uk-UA" alt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764406" y="622612"/>
            <a:ext cx="9465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/>
              <a:t>Перспектива на майбутнє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-31898"/>
            <a:ext cx="12192000" cy="57677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4" y="-31900"/>
            <a:ext cx="798651" cy="590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91175" y="0"/>
            <a:ext cx="243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dirty="0">
                <a:solidFill>
                  <a:schemeClr val="bg1"/>
                </a:solidFill>
              </a:rPr>
              <a:t>Нам 145 років!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pSp>
        <p:nvGrpSpPr>
          <p:cNvPr id="13" name="Группа 8"/>
          <p:cNvGrpSpPr>
            <a:grpSpLocks/>
          </p:cNvGrpSpPr>
          <p:nvPr/>
        </p:nvGrpSpPr>
        <p:grpSpPr bwMode="auto">
          <a:xfrm>
            <a:off x="412173" y="4031088"/>
            <a:ext cx="11016549" cy="1150299"/>
            <a:chOff x="665018" y="2593610"/>
            <a:chExt cx="11016157" cy="1150371"/>
          </a:xfrm>
        </p:grpSpPr>
        <p:sp>
          <p:nvSpPr>
            <p:cNvPr id="14" name="TextBox 112"/>
            <p:cNvSpPr txBox="1">
              <a:spLocks noChangeArrowheads="1"/>
            </p:cNvSpPr>
            <p:nvPr/>
          </p:nvSpPr>
          <p:spPr bwMode="auto">
            <a:xfrm>
              <a:off x="1391431" y="2756761"/>
              <a:ext cx="2207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b="1" dirty="0"/>
                <a:t>Основна мета:</a:t>
              </a:r>
            </a:p>
          </p:txBody>
        </p:sp>
        <p:pic>
          <p:nvPicPr>
            <p:cNvPr id="15" name="Рисунок 1"/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2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18" y="2593610"/>
              <a:ext cx="726413" cy="72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12"/>
            <p:cNvSpPr txBox="1">
              <a:spLocks noChangeArrowheads="1"/>
            </p:cNvSpPr>
            <p:nvPr/>
          </p:nvSpPr>
          <p:spPr bwMode="auto">
            <a:xfrm>
              <a:off x="1372235" y="3159206"/>
              <a:ext cx="1030894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600" dirty="0"/>
                <a:t>підготовка професійних кадрів, що в майбутньому дасть можливість оптимізувати та покращити робочий процес підприємства.</a:t>
              </a:r>
            </a:p>
          </p:txBody>
        </p:sp>
      </p:grpSp>
      <p:grpSp>
        <p:nvGrpSpPr>
          <p:cNvPr id="17" name="Группа 10"/>
          <p:cNvGrpSpPr>
            <a:grpSpLocks/>
          </p:cNvGrpSpPr>
          <p:nvPr/>
        </p:nvGrpSpPr>
        <p:grpSpPr bwMode="auto">
          <a:xfrm>
            <a:off x="412173" y="5188499"/>
            <a:ext cx="11034713" cy="1447800"/>
            <a:chOff x="648587" y="4246456"/>
            <a:chExt cx="11035390" cy="1446261"/>
          </a:xfrm>
        </p:grpSpPr>
        <p:pic>
          <p:nvPicPr>
            <p:cNvPr id="18" name="Рисунок 3"/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87" y="4246456"/>
              <a:ext cx="759273" cy="759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12"/>
            <p:cNvSpPr txBox="1">
              <a:spLocks noChangeArrowheads="1"/>
            </p:cNvSpPr>
            <p:nvPr/>
          </p:nvSpPr>
          <p:spPr bwMode="auto">
            <a:xfrm>
              <a:off x="1407860" y="4426037"/>
              <a:ext cx="29482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b="1"/>
                <a:t>Цільова аудиторія:</a:t>
              </a:r>
            </a:p>
          </p:txBody>
        </p:sp>
        <p:sp>
          <p:nvSpPr>
            <p:cNvPr id="20" name="TextBox 112"/>
            <p:cNvSpPr txBox="1">
              <a:spLocks noChangeArrowheads="1"/>
            </p:cNvSpPr>
            <p:nvPr/>
          </p:nvSpPr>
          <p:spPr bwMode="auto">
            <a:xfrm>
              <a:off x="1375037" y="4892723"/>
              <a:ext cx="10308940" cy="799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2000"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600"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rgbClr val="8AD0D6"/>
                </a:buClr>
                <a:buSzPct val="80000"/>
                <a:buFont typeface="Wingdings 3" pitchFamily="18" charset="2"/>
                <a:buChar char=""/>
                <a:defRPr sz="1400"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600" b="1" i="1" dirty="0"/>
                <a:t>І етап:  </a:t>
              </a:r>
              <a:r>
                <a:rPr lang="uk-UA" altLang="ru-RU" sz="1600" dirty="0"/>
                <a:t>студенти Вищих </a:t>
              </a:r>
              <a:r>
                <a:rPr lang="uk-UA" altLang="ru-RU" sz="1600" dirty="0" err="1" smtClean="0"/>
                <a:t>навчавльних</a:t>
              </a:r>
              <a:r>
                <a:rPr lang="uk-UA" altLang="ru-RU" sz="1600" dirty="0" smtClean="0"/>
                <a:t> </a:t>
              </a:r>
              <a:r>
                <a:rPr lang="uk-UA" altLang="ru-RU" sz="1600" dirty="0"/>
                <a:t>закладів України, які мають інвалідність;</a:t>
              </a:r>
            </a:p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uk-UA" altLang="ru-RU" sz="1400" dirty="0"/>
            </a:p>
            <a:p>
              <a:pPr algn="just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600" b="1" i="1" dirty="0"/>
                <a:t>ІІ етап: </a:t>
              </a:r>
              <a:r>
                <a:rPr lang="uk-UA" altLang="ru-RU" sz="1600" dirty="0"/>
                <a:t>споживачі, які мають інвалідність та бажають працювати.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48" y="1556567"/>
            <a:ext cx="3029628" cy="22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5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112"/>
          <p:cNvSpPr txBox="1">
            <a:spLocks noChangeArrowheads="1"/>
          </p:cNvSpPr>
          <p:nvPr/>
        </p:nvSpPr>
        <p:spPr bwMode="auto">
          <a:xfrm>
            <a:off x="0" y="928368"/>
            <a:ext cx="6209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800" b="1" dirty="0">
                <a:cs typeface="Arial" panose="020B0604020202020204" pitchFamily="34" charset="0"/>
              </a:rPr>
              <a:t>Шляхи можливої співпраці </a:t>
            </a:r>
          </a:p>
        </p:txBody>
      </p:sp>
      <p:sp>
        <p:nvSpPr>
          <p:cNvPr id="11270" name="TextBox 112"/>
          <p:cNvSpPr txBox="1">
            <a:spLocks noChangeArrowheads="1"/>
          </p:cNvSpPr>
          <p:nvPr/>
        </p:nvSpPr>
        <p:spPr bwMode="auto">
          <a:xfrm>
            <a:off x="3313772" y="1969096"/>
            <a:ext cx="56882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uk-UA" sz="2800" b="1" dirty="0"/>
              <a:t>Підбір кандидатів</a:t>
            </a:r>
          </a:p>
        </p:txBody>
      </p:sp>
      <p:sp>
        <p:nvSpPr>
          <p:cNvPr id="11271" name="TextBox 112"/>
          <p:cNvSpPr txBox="1">
            <a:spLocks noChangeArrowheads="1"/>
          </p:cNvSpPr>
          <p:nvPr/>
        </p:nvSpPr>
        <p:spPr bwMode="auto">
          <a:xfrm>
            <a:off x="4483100" y="3938268"/>
            <a:ext cx="34512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400" dirty="0"/>
              <a:t>Співпраця </a:t>
            </a:r>
            <a:r>
              <a:rPr lang="uk-UA" altLang="ru-RU" sz="1400"/>
              <a:t>з Вищими навчальними закладами  </a:t>
            </a:r>
            <a:r>
              <a:rPr lang="uk-UA" altLang="ru-RU" sz="1400" dirty="0"/>
              <a:t>України щодо працевлаштування студентів з додатковими потребами</a:t>
            </a:r>
            <a:endParaRPr lang="uk-UA" altLang="ru-RU" sz="600" dirty="0">
              <a:cs typeface="Arial" panose="020B0604020202020204" pitchFamily="34" charset="0"/>
            </a:endParaRPr>
          </a:p>
        </p:txBody>
      </p:sp>
      <p:sp>
        <p:nvSpPr>
          <p:cNvPr id="11272" name="TextBox 112"/>
          <p:cNvSpPr txBox="1">
            <a:spLocks noChangeArrowheads="1"/>
          </p:cNvSpPr>
          <p:nvPr/>
        </p:nvSpPr>
        <p:spPr bwMode="auto">
          <a:xfrm>
            <a:off x="8396288" y="5268593"/>
            <a:ext cx="32051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400" dirty="0"/>
              <a:t>Залучення штатних та позаштатних </a:t>
            </a:r>
            <a:r>
              <a:rPr lang="uk-UA" altLang="ru-RU" sz="1400" dirty="0" smtClean="0"/>
              <a:t>працівників </a:t>
            </a:r>
            <a:r>
              <a:rPr lang="uk-UA" altLang="ru-RU" sz="1400" dirty="0"/>
              <a:t>до проведення якісного навчання</a:t>
            </a:r>
          </a:p>
        </p:txBody>
      </p:sp>
      <p:pic>
        <p:nvPicPr>
          <p:cNvPr id="11273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2568958"/>
            <a:ext cx="12160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5091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Box 112"/>
          <p:cNvSpPr txBox="1">
            <a:spLocks noChangeArrowheads="1"/>
          </p:cNvSpPr>
          <p:nvPr/>
        </p:nvSpPr>
        <p:spPr bwMode="auto">
          <a:xfrm>
            <a:off x="817563" y="5373368"/>
            <a:ext cx="34512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uk-UA" altLang="ru-RU" sz="1400" dirty="0"/>
              <a:t>Залучення </a:t>
            </a:r>
            <a:r>
              <a:rPr lang="uk-UA" altLang="ru-RU" sz="1400"/>
              <a:t>представників  Українського товариства глухих для </a:t>
            </a:r>
            <a:r>
              <a:rPr lang="uk-UA" altLang="ru-RU" sz="1400" dirty="0"/>
              <a:t>навчання та врахування потреб осіб з додатковими потребами</a:t>
            </a:r>
            <a:endParaRPr lang="uk-UA" altLang="ru-RU" sz="600" dirty="0">
              <a:cs typeface="Arial" panose="020B0604020202020204" pitchFamily="34" charset="0"/>
            </a:endParaRPr>
          </a:p>
        </p:txBody>
      </p:sp>
      <p:pic>
        <p:nvPicPr>
          <p:cNvPr id="11276" name="Рисунок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8" y="3769993"/>
            <a:ext cx="14160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-1"/>
            <a:ext cx="12192000" cy="57677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4" y="-1"/>
            <a:ext cx="798651" cy="5908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91175" y="0"/>
            <a:ext cx="2433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>
                <a:solidFill>
                  <a:schemeClr val="bg1"/>
                </a:solidFill>
              </a:rPr>
              <a:t>Нам 145 років!</a:t>
            </a:r>
            <a:endParaRPr 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5059</TotalTime>
  <Words>581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Тема Office</vt:lpstr>
      <vt:lpstr>Київводоканал: «Соціальна адаптація та працевлаштування людей  з особливими потребами »</vt:lpstr>
      <vt:lpstr>Київводоканал</vt:lpstr>
      <vt:lpstr>Соціальні ініціативи</vt:lpstr>
      <vt:lpstr>Зміна підходів до обслуговування абонентів</vt:lpstr>
      <vt:lpstr>PowerPoint Presentation</vt:lpstr>
      <vt:lpstr>Спеціальна навчальна освіта для осіб з порушенням слуху</vt:lpstr>
      <vt:lpstr>Спеціальна навчальна освіта для осіб з порушенням слуху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Klevchuk Ruslan</dc:creator>
  <cp:lastModifiedBy>OLD</cp:lastModifiedBy>
  <cp:revision>358</cp:revision>
  <cp:lastPrinted>2016-02-17T07:42:44Z</cp:lastPrinted>
  <dcterms:created xsi:type="dcterms:W3CDTF">2016-01-25T19:33:47Z</dcterms:created>
  <dcterms:modified xsi:type="dcterms:W3CDTF">2017-10-05T11:15:11Z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