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34"/>
  </p:notesMasterIdLst>
  <p:sldIdLst>
    <p:sldId id="785" r:id="rId2"/>
    <p:sldId id="962" r:id="rId3"/>
    <p:sldId id="942" r:id="rId4"/>
    <p:sldId id="1013" r:id="rId5"/>
    <p:sldId id="833" r:id="rId6"/>
    <p:sldId id="834" r:id="rId7"/>
    <p:sldId id="842" r:id="rId8"/>
    <p:sldId id="1009" r:id="rId9"/>
    <p:sldId id="762" r:id="rId10"/>
    <p:sldId id="871" r:id="rId11"/>
    <p:sldId id="796" r:id="rId12"/>
    <p:sldId id="882" r:id="rId13"/>
    <p:sldId id="885" r:id="rId14"/>
    <p:sldId id="894" r:id="rId15"/>
    <p:sldId id="887" r:id="rId16"/>
    <p:sldId id="984" r:id="rId17"/>
    <p:sldId id="1007" r:id="rId18"/>
    <p:sldId id="1006" r:id="rId19"/>
    <p:sldId id="1017" r:id="rId20"/>
    <p:sldId id="1016" r:id="rId21"/>
    <p:sldId id="1010" r:id="rId22"/>
    <p:sldId id="1018" r:id="rId23"/>
    <p:sldId id="1019" r:id="rId24"/>
    <p:sldId id="972" r:id="rId25"/>
    <p:sldId id="862" r:id="rId26"/>
    <p:sldId id="865" r:id="rId27"/>
    <p:sldId id="867" r:id="rId28"/>
    <p:sldId id="870" r:id="rId29"/>
    <p:sldId id="1011" r:id="rId30"/>
    <p:sldId id="1014" r:id="rId31"/>
    <p:sldId id="845" r:id="rId32"/>
    <p:sldId id="961" r:id="rId3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C9CDF"/>
    <a:srgbClr val="000064"/>
    <a:srgbClr val="FFFFFF"/>
    <a:srgbClr val="ABABFF"/>
    <a:srgbClr val="9191BD"/>
    <a:srgbClr val="B2FF99"/>
    <a:srgbClr val="7F7FB2"/>
    <a:srgbClr val="BDFFE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3" autoAdjust="0"/>
    <p:restoredTop sz="99888" autoAdjust="0"/>
  </p:normalViewPr>
  <p:slideViewPr>
    <p:cSldViewPr snapToGrid="0">
      <p:cViewPr varScale="1">
        <p:scale>
          <a:sx n="115" d="100"/>
          <a:sy n="115" d="100"/>
        </p:scale>
        <p:origin x="1380" y="168"/>
      </p:cViewPr>
      <p:guideLst>
        <p:guide orient="horz" pos="11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444"/>
    </p:cViewPr>
  </p:sorterViewPr>
  <p:notesViewPr>
    <p:cSldViewPr snapToGrid="0">
      <p:cViewPr varScale="1">
        <p:scale>
          <a:sx n="68" d="100"/>
          <a:sy n="68" d="100"/>
        </p:scale>
        <p:origin x="-3108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4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2848A-0302-4C6D-8547-00B4182657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B5DFB16-05CE-4726-B5D1-8E3784577AB7}">
      <dgm:prSet phldrT="[Текст]" custT="1"/>
      <dgm:spPr>
        <a:solidFill>
          <a:srgbClr val="FF9801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Планування</a:t>
          </a:r>
          <a:endParaRPr lang="uk-UA" sz="1200" b="0" noProof="0">
            <a:solidFill>
              <a:srgbClr val="000066"/>
            </a:solidFill>
          </a:endParaRPr>
        </a:p>
      </dgm:t>
    </dgm:pt>
    <dgm:pt modelId="{2ED327AE-C3E3-4E24-A218-9BB125DD7BDF}" type="par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F7A290FB-9C8E-47B0-BD97-BAA39ADFAE95}" type="sib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9BCDA4-C376-4BD3-96C0-BE16163419BA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Виконання</a:t>
          </a:r>
          <a:endParaRPr lang="uk-UA" sz="1200" b="0" noProof="0">
            <a:solidFill>
              <a:srgbClr val="000066"/>
            </a:solidFill>
          </a:endParaRPr>
        </a:p>
      </dgm:t>
    </dgm:pt>
    <dgm:pt modelId="{9A183785-B9B1-49CB-AE73-4A589A5A5757}" type="par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82D00F35-D6E9-43BA-A710-9F2E8687A61C}" type="sib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44D79662-9E96-4EC0-8D9B-2009AEBA4DE9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Контроль і аналіз</a:t>
          </a:r>
          <a:endParaRPr lang="uk-UA" sz="1200" b="0" noProof="0">
            <a:solidFill>
              <a:srgbClr val="000066"/>
            </a:solidFill>
          </a:endParaRPr>
        </a:p>
      </dgm:t>
    </dgm:pt>
    <dgm:pt modelId="{5542A1CF-5B85-4DA6-AB6A-02D9EB3E0566}" type="par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E43A7A-056F-4C5D-B639-36EE58AF3C94}" type="sib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DD3A0A28-3427-4BB8-9A19-E10E0CB3BF72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77698CE4-F575-462D-A00B-2E40209AC239}" type="sib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3524CDF7-9E24-4F6A-B403-BDCC3FE2459C}" type="par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52B2E2B0-8FAC-4EF3-B770-7440175A4CB3}" type="pres">
      <dgm:prSet presAssocID="{3532848A-0302-4C6D-8547-00B418265741}" presName="Name0" presStyleCnt="0">
        <dgm:presLayoutVars>
          <dgm:dir/>
          <dgm:animLvl val="lvl"/>
          <dgm:resizeHandles val="exact"/>
        </dgm:presLayoutVars>
      </dgm:prSet>
      <dgm:spPr/>
    </dgm:pt>
    <dgm:pt modelId="{9F3E5BE4-0FB7-4BB8-8F02-0DB99D1A8633}" type="pres">
      <dgm:prSet presAssocID="{3B5DFB16-05CE-4726-B5D1-8E3784577AB7}" presName="parTxOnly" presStyleLbl="node1" presStyleIdx="0" presStyleCnt="4" custLinFactNeighborX="-8781" custLinFactNeighborY="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720F1-1284-424B-8402-3A0C95790CD0}" type="pres">
      <dgm:prSet presAssocID="{F7A290FB-9C8E-47B0-BD97-BAA39ADFAE95}" presName="parTxOnlySpace" presStyleCnt="0"/>
      <dgm:spPr/>
    </dgm:pt>
    <dgm:pt modelId="{42159F0D-F681-4FDC-B6BE-D81C8AC4C448}" type="pres">
      <dgm:prSet presAssocID="{CC9BCDA4-C376-4BD3-96C0-BE16163419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C3F6E-7FD7-4024-B9BA-711931DB296D}" type="pres">
      <dgm:prSet presAssocID="{82D00F35-D6E9-43BA-A710-9F2E8687A61C}" presName="parTxOnlySpace" presStyleCnt="0"/>
      <dgm:spPr/>
    </dgm:pt>
    <dgm:pt modelId="{F5874FC6-85AB-4C73-B9F2-8F578443F143}" type="pres">
      <dgm:prSet presAssocID="{44D79662-9E96-4EC0-8D9B-2009AEBA4DE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E6DE-5BAC-428E-8D9A-4FA4AE480601}" type="pres">
      <dgm:prSet presAssocID="{CCE43A7A-056F-4C5D-B639-36EE58AF3C94}" presName="parTxOnlySpace" presStyleCnt="0"/>
      <dgm:spPr/>
    </dgm:pt>
    <dgm:pt modelId="{DAE0FE13-27F6-4C6D-B4F0-C2D6DF315FDE}" type="pres">
      <dgm:prSet presAssocID="{DD3A0A28-3427-4BB8-9A19-E10E0CB3BF7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B4E90-4387-4B02-AD36-CF6700A63607}" type="presOf" srcId="{DD3A0A28-3427-4BB8-9A19-E10E0CB3BF72}" destId="{DAE0FE13-27F6-4C6D-B4F0-C2D6DF315FDE}" srcOrd="0" destOrd="0" presId="urn:microsoft.com/office/officeart/2005/8/layout/chevron1"/>
    <dgm:cxn modelId="{7904B724-B889-46D2-8FCC-10A82E3973B0}" type="presOf" srcId="{3532848A-0302-4C6D-8547-00B418265741}" destId="{52B2E2B0-8FAC-4EF3-B770-7440175A4CB3}" srcOrd="0" destOrd="0" presId="urn:microsoft.com/office/officeart/2005/8/layout/chevron1"/>
    <dgm:cxn modelId="{A4047352-4FC4-4E3B-B5CB-242ABFF7005A}" srcId="{3532848A-0302-4C6D-8547-00B418265741}" destId="{44D79662-9E96-4EC0-8D9B-2009AEBA4DE9}" srcOrd="2" destOrd="0" parTransId="{5542A1CF-5B85-4DA6-AB6A-02D9EB3E0566}" sibTransId="{CCE43A7A-056F-4C5D-B639-36EE58AF3C94}"/>
    <dgm:cxn modelId="{8428196A-3BF9-4AC4-9CEC-CAA0D916971C}" type="presOf" srcId="{CC9BCDA4-C376-4BD3-96C0-BE16163419BA}" destId="{42159F0D-F681-4FDC-B6BE-D81C8AC4C448}" srcOrd="0" destOrd="0" presId="urn:microsoft.com/office/officeart/2005/8/layout/chevron1"/>
    <dgm:cxn modelId="{BEBC28E8-3542-451F-8121-0F39C63254B9}" srcId="{3532848A-0302-4C6D-8547-00B418265741}" destId="{DD3A0A28-3427-4BB8-9A19-E10E0CB3BF72}" srcOrd="3" destOrd="0" parTransId="{3524CDF7-9E24-4F6A-B403-BDCC3FE2459C}" sibTransId="{77698CE4-F575-462D-A00B-2E40209AC239}"/>
    <dgm:cxn modelId="{E858E76A-5917-48A3-A2DD-5393CED32479}" srcId="{3532848A-0302-4C6D-8547-00B418265741}" destId="{3B5DFB16-05CE-4726-B5D1-8E3784577AB7}" srcOrd="0" destOrd="0" parTransId="{2ED327AE-C3E3-4E24-A218-9BB125DD7BDF}" sibTransId="{F7A290FB-9C8E-47B0-BD97-BAA39ADFAE95}"/>
    <dgm:cxn modelId="{EA0EE547-887A-47D2-98C3-9A67377F9EFB}" type="presOf" srcId="{3B5DFB16-05CE-4726-B5D1-8E3784577AB7}" destId="{9F3E5BE4-0FB7-4BB8-8F02-0DB99D1A8633}" srcOrd="0" destOrd="0" presId="urn:microsoft.com/office/officeart/2005/8/layout/chevron1"/>
    <dgm:cxn modelId="{903EC85C-8F8C-45A2-A281-C1751CE913D4}" type="presOf" srcId="{44D79662-9E96-4EC0-8D9B-2009AEBA4DE9}" destId="{F5874FC6-85AB-4C73-B9F2-8F578443F143}" srcOrd="0" destOrd="0" presId="urn:microsoft.com/office/officeart/2005/8/layout/chevron1"/>
    <dgm:cxn modelId="{55CF46F9-1EF1-4035-BCDF-35B8F7F1B3F6}" srcId="{3532848A-0302-4C6D-8547-00B418265741}" destId="{CC9BCDA4-C376-4BD3-96C0-BE16163419BA}" srcOrd="1" destOrd="0" parTransId="{9A183785-B9B1-49CB-AE73-4A589A5A5757}" sibTransId="{82D00F35-D6E9-43BA-A710-9F2E8687A61C}"/>
    <dgm:cxn modelId="{3388AAF2-A43C-4429-B7A8-90B3FABCD3A8}" type="presParOf" srcId="{52B2E2B0-8FAC-4EF3-B770-7440175A4CB3}" destId="{9F3E5BE4-0FB7-4BB8-8F02-0DB99D1A8633}" srcOrd="0" destOrd="0" presId="urn:microsoft.com/office/officeart/2005/8/layout/chevron1"/>
    <dgm:cxn modelId="{6EEDE1DF-ED05-42AB-BC2C-DB5082701F5E}" type="presParOf" srcId="{52B2E2B0-8FAC-4EF3-B770-7440175A4CB3}" destId="{FB1720F1-1284-424B-8402-3A0C95790CD0}" srcOrd="1" destOrd="0" presId="urn:microsoft.com/office/officeart/2005/8/layout/chevron1"/>
    <dgm:cxn modelId="{4D036B42-3020-46E5-A6DE-0B9240FE1D68}" type="presParOf" srcId="{52B2E2B0-8FAC-4EF3-B770-7440175A4CB3}" destId="{42159F0D-F681-4FDC-B6BE-D81C8AC4C448}" srcOrd="2" destOrd="0" presId="urn:microsoft.com/office/officeart/2005/8/layout/chevron1"/>
    <dgm:cxn modelId="{F7ECE891-1307-4DB3-AEDE-120A81342A63}" type="presParOf" srcId="{52B2E2B0-8FAC-4EF3-B770-7440175A4CB3}" destId="{72FC3F6E-7FD7-4024-B9BA-711931DB296D}" srcOrd="3" destOrd="0" presId="urn:microsoft.com/office/officeart/2005/8/layout/chevron1"/>
    <dgm:cxn modelId="{6403D25C-7A6D-4F78-91EB-43D6F541658E}" type="presParOf" srcId="{52B2E2B0-8FAC-4EF3-B770-7440175A4CB3}" destId="{F5874FC6-85AB-4C73-B9F2-8F578443F143}" srcOrd="4" destOrd="0" presId="urn:microsoft.com/office/officeart/2005/8/layout/chevron1"/>
    <dgm:cxn modelId="{22210148-CAD1-4A5E-B6E1-CADB726BC5CB}" type="presParOf" srcId="{52B2E2B0-8FAC-4EF3-B770-7440175A4CB3}" destId="{CE50E6DE-5BAC-428E-8D9A-4FA4AE480601}" srcOrd="5" destOrd="0" presId="urn:microsoft.com/office/officeart/2005/8/layout/chevron1"/>
    <dgm:cxn modelId="{DBD452D6-FA74-4CA5-80D4-EB35BE156E96}" type="presParOf" srcId="{52B2E2B0-8FAC-4EF3-B770-7440175A4CB3}" destId="{DAE0FE13-27F6-4C6D-B4F0-C2D6DF315FD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848A-0302-4C6D-8547-00B4182657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B5DFB16-05CE-4726-B5D1-8E3784577AB7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Планування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2ED327AE-C3E3-4E24-A218-9BB125DD7BDF}" type="par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F7A290FB-9C8E-47B0-BD97-BAA39ADFAE95}" type="sib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9BCDA4-C376-4BD3-96C0-BE16163419BA}">
      <dgm:prSet phldrT="[Текст]" custT="1"/>
      <dgm:spPr>
        <a:solidFill>
          <a:srgbClr val="FF9801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Виконання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9A183785-B9B1-49CB-AE73-4A589A5A5757}" type="par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82D00F35-D6E9-43BA-A710-9F2E8687A61C}" type="sib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44D79662-9E96-4EC0-8D9B-2009AEBA4DE9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Контроль і аналіз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5542A1CF-5B85-4DA6-AB6A-02D9EB3E0566}" type="par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E43A7A-056F-4C5D-B639-36EE58AF3C94}" type="sib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DD3A0A28-3427-4BB8-9A19-E10E0CB3BF72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77698CE4-F575-462D-A00B-2E40209AC239}" type="sib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3524CDF7-9E24-4F6A-B403-BDCC3FE2459C}" type="par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52B2E2B0-8FAC-4EF3-B770-7440175A4CB3}" type="pres">
      <dgm:prSet presAssocID="{3532848A-0302-4C6D-8547-00B418265741}" presName="Name0" presStyleCnt="0">
        <dgm:presLayoutVars>
          <dgm:dir/>
          <dgm:animLvl val="lvl"/>
          <dgm:resizeHandles val="exact"/>
        </dgm:presLayoutVars>
      </dgm:prSet>
      <dgm:spPr/>
    </dgm:pt>
    <dgm:pt modelId="{9F3E5BE4-0FB7-4BB8-8F02-0DB99D1A8633}" type="pres">
      <dgm:prSet presAssocID="{3B5DFB16-05CE-4726-B5D1-8E3784577AB7}" presName="parTxOnly" presStyleLbl="node1" presStyleIdx="0" presStyleCnt="4" custLinFactNeighborX="-8781" custLinFactNeighborY="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720F1-1284-424B-8402-3A0C95790CD0}" type="pres">
      <dgm:prSet presAssocID="{F7A290FB-9C8E-47B0-BD97-BAA39ADFAE95}" presName="parTxOnlySpace" presStyleCnt="0"/>
      <dgm:spPr/>
    </dgm:pt>
    <dgm:pt modelId="{42159F0D-F681-4FDC-B6BE-D81C8AC4C448}" type="pres">
      <dgm:prSet presAssocID="{CC9BCDA4-C376-4BD3-96C0-BE16163419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C3F6E-7FD7-4024-B9BA-711931DB296D}" type="pres">
      <dgm:prSet presAssocID="{82D00F35-D6E9-43BA-A710-9F2E8687A61C}" presName="parTxOnlySpace" presStyleCnt="0"/>
      <dgm:spPr/>
    </dgm:pt>
    <dgm:pt modelId="{F5874FC6-85AB-4C73-B9F2-8F578443F143}" type="pres">
      <dgm:prSet presAssocID="{44D79662-9E96-4EC0-8D9B-2009AEBA4DE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E6DE-5BAC-428E-8D9A-4FA4AE480601}" type="pres">
      <dgm:prSet presAssocID="{CCE43A7A-056F-4C5D-B639-36EE58AF3C94}" presName="parTxOnlySpace" presStyleCnt="0"/>
      <dgm:spPr/>
    </dgm:pt>
    <dgm:pt modelId="{DAE0FE13-27F6-4C6D-B4F0-C2D6DF315FDE}" type="pres">
      <dgm:prSet presAssocID="{DD3A0A28-3427-4BB8-9A19-E10E0CB3BF7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C28E8-3542-451F-8121-0F39C63254B9}" srcId="{3532848A-0302-4C6D-8547-00B418265741}" destId="{DD3A0A28-3427-4BB8-9A19-E10E0CB3BF72}" srcOrd="3" destOrd="0" parTransId="{3524CDF7-9E24-4F6A-B403-BDCC3FE2459C}" sibTransId="{77698CE4-F575-462D-A00B-2E40209AC239}"/>
    <dgm:cxn modelId="{89C84EE2-536A-4353-AD5F-E3EDA71D7070}" type="presOf" srcId="{44D79662-9E96-4EC0-8D9B-2009AEBA4DE9}" destId="{F5874FC6-85AB-4C73-B9F2-8F578443F143}" srcOrd="0" destOrd="0" presId="urn:microsoft.com/office/officeart/2005/8/layout/chevron1"/>
    <dgm:cxn modelId="{78F36961-C41F-4633-BF84-BCC0B3BE15C7}" type="presOf" srcId="{3B5DFB16-05CE-4726-B5D1-8E3784577AB7}" destId="{9F3E5BE4-0FB7-4BB8-8F02-0DB99D1A8633}" srcOrd="0" destOrd="0" presId="urn:microsoft.com/office/officeart/2005/8/layout/chevron1"/>
    <dgm:cxn modelId="{3AB70481-4E74-4907-99E4-859FAE261630}" type="presOf" srcId="{DD3A0A28-3427-4BB8-9A19-E10E0CB3BF72}" destId="{DAE0FE13-27F6-4C6D-B4F0-C2D6DF315FDE}" srcOrd="0" destOrd="0" presId="urn:microsoft.com/office/officeart/2005/8/layout/chevron1"/>
    <dgm:cxn modelId="{A4047352-4FC4-4E3B-B5CB-242ABFF7005A}" srcId="{3532848A-0302-4C6D-8547-00B418265741}" destId="{44D79662-9E96-4EC0-8D9B-2009AEBA4DE9}" srcOrd="2" destOrd="0" parTransId="{5542A1CF-5B85-4DA6-AB6A-02D9EB3E0566}" sibTransId="{CCE43A7A-056F-4C5D-B639-36EE58AF3C94}"/>
    <dgm:cxn modelId="{55CF46F9-1EF1-4035-BCDF-35B8F7F1B3F6}" srcId="{3532848A-0302-4C6D-8547-00B418265741}" destId="{CC9BCDA4-C376-4BD3-96C0-BE16163419BA}" srcOrd="1" destOrd="0" parTransId="{9A183785-B9B1-49CB-AE73-4A589A5A5757}" sibTransId="{82D00F35-D6E9-43BA-A710-9F2E8687A61C}"/>
    <dgm:cxn modelId="{60AEA431-578E-413B-A3C8-D5FE869DBF6C}" type="presOf" srcId="{CC9BCDA4-C376-4BD3-96C0-BE16163419BA}" destId="{42159F0D-F681-4FDC-B6BE-D81C8AC4C448}" srcOrd="0" destOrd="0" presId="urn:microsoft.com/office/officeart/2005/8/layout/chevron1"/>
    <dgm:cxn modelId="{E858E76A-5917-48A3-A2DD-5393CED32479}" srcId="{3532848A-0302-4C6D-8547-00B418265741}" destId="{3B5DFB16-05CE-4726-B5D1-8E3784577AB7}" srcOrd="0" destOrd="0" parTransId="{2ED327AE-C3E3-4E24-A218-9BB125DD7BDF}" sibTransId="{F7A290FB-9C8E-47B0-BD97-BAA39ADFAE95}"/>
    <dgm:cxn modelId="{686F06B8-7BCB-4C25-A740-BD09EA712704}" type="presOf" srcId="{3532848A-0302-4C6D-8547-00B418265741}" destId="{52B2E2B0-8FAC-4EF3-B770-7440175A4CB3}" srcOrd="0" destOrd="0" presId="urn:microsoft.com/office/officeart/2005/8/layout/chevron1"/>
    <dgm:cxn modelId="{3C867330-B353-4CE3-B412-915E5729BA88}" type="presParOf" srcId="{52B2E2B0-8FAC-4EF3-B770-7440175A4CB3}" destId="{9F3E5BE4-0FB7-4BB8-8F02-0DB99D1A8633}" srcOrd="0" destOrd="0" presId="urn:microsoft.com/office/officeart/2005/8/layout/chevron1"/>
    <dgm:cxn modelId="{B5E4C501-1797-4966-ABFB-1FC1BCB3B764}" type="presParOf" srcId="{52B2E2B0-8FAC-4EF3-B770-7440175A4CB3}" destId="{FB1720F1-1284-424B-8402-3A0C95790CD0}" srcOrd="1" destOrd="0" presId="urn:microsoft.com/office/officeart/2005/8/layout/chevron1"/>
    <dgm:cxn modelId="{7A1D154F-D80E-4444-8EF5-0342C79DEF0D}" type="presParOf" srcId="{52B2E2B0-8FAC-4EF3-B770-7440175A4CB3}" destId="{42159F0D-F681-4FDC-B6BE-D81C8AC4C448}" srcOrd="2" destOrd="0" presId="urn:microsoft.com/office/officeart/2005/8/layout/chevron1"/>
    <dgm:cxn modelId="{442086C1-C523-46E2-B80A-E3A378678CD3}" type="presParOf" srcId="{52B2E2B0-8FAC-4EF3-B770-7440175A4CB3}" destId="{72FC3F6E-7FD7-4024-B9BA-711931DB296D}" srcOrd="3" destOrd="0" presId="urn:microsoft.com/office/officeart/2005/8/layout/chevron1"/>
    <dgm:cxn modelId="{D3F543B2-13A4-4A8E-A540-929683A3CEFC}" type="presParOf" srcId="{52B2E2B0-8FAC-4EF3-B770-7440175A4CB3}" destId="{F5874FC6-85AB-4C73-B9F2-8F578443F143}" srcOrd="4" destOrd="0" presId="urn:microsoft.com/office/officeart/2005/8/layout/chevron1"/>
    <dgm:cxn modelId="{46CDC9BD-A885-436D-A2D8-65427E9464E0}" type="presParOf" srcId="{52B2E2B0-8FAC-4EF3-B770-7440175A4CB3}" destId="{CE50E6DE-5BAC-428E-8D9A-4FA4AE480601}" srcOrd="5" destOrd="0" presId="urn:microsoft.com/office/officeart/2005/8/layout/chevron1"/>
    <dgm:cxn modelId="{DA222F43-85A1-4EC4-8E6D-B87125A6CF7E}" type="presParOf" srcId="{52B2E2B0-8FAC-4EF3-B770-7440175A4CB3}" destId="{DAE0FE13-27F6-4C6D-B4F0-C2D6DF315FD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2848A-0302-4C6D-8547-00B4182657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B5DFB16-05CE-4726-B5D1-8E3784577AB7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Планування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2ED327AE-C3E3-4E24-A218-9BB125DD7BDF}" type="par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F7A290FB-9C8E-47B0-BD97-BAA39ADFAE95}" type="sib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9BCDA4-C376-4BD3-96C0-BE16163419BA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Виконання</a:t>
          </a:r>
          <a:endParaRPr lang="uk-UA" sz="1200" b="0" noProof="0">
            <a:solidFill>
              <a:srgbClr val="000066"/>
            </a:solidFill>
          </a:endParaRPr>
        </a:p>
      </dgm:t>
    </dgm:pt>
    <dgm:pt modelId="{9A183785-B9B1-49CB-AE73-4A589A5A5757}" type="par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82D00F35-D6E9-43BA-A710-9F2E8687A61C}" type="sib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44D79662-9E96-4EC0-8D9B-2009AEBA4DE9}">
      <dgm:prSet phldrT="[Текст]" custT="1"/>
      <dgm:spPr>
        <a:solidFill>
          <a:srgbClr val="FF9801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Контроль і аналіз</a:t>
          </a:r>
          <a:endParaRPr lang="uk-UA" sz="1200" b="0" noProof="0">
            <a:solidFill>
              <a:srgbClr val="000066"/>
            </a:solidFill>
          </a:endParaRPr>
        </a:p>
      </dgm:t>
    </dgm:pt>
    <dgm:pt modelId="{5542A1CF-5B85-4DA6-AB6A-02D9EB3E0566}" type="par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E43A7A-056F-4C5D-B639-36EE58AF3C94}" type="sib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DD3A0A28-3427-4BB8-9A19-E10E0CB3BF72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77698CE4-F575-462D-A00B-2E40209AC239}" type="sib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3524CDF7-9E24-4F6A-B403-BDCC3FE2459C}" type="par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52B2E2B0-8FAC-4EF3-B770-7440175A4CB3}" type="pres">
      <dgm:prSet presAssocID="{3532848A-0302-4C6D-8547-00B418265741}" presName="Name0" presStyleCnt="0">
        <dgm:presLayoutVars>
          <dgm:dir/>
          <dgm:animLvl val="lvl"/>
          <dgm:resizeHandles val="exact"/>
        </dgm:presLayoutVars>
      </dgm:prSet>
      <dgm:spPr/>
    </dgm:pt>
    <dgm:pt modelId="{9F3E5BE4-0FB7-4BB8-8F02-0DB99D1A8633}" type="pres">
      <dgm:prSet presAssocID="{3B5DFB16-05CE-4726-B5D1-8E3784577AB7}" presName="parTxOnly" presStyleLbl="node1" presStyleIdx="0" presStyleCnt="4" custLinFactNeighborX="-8781" custLinFactNeighborY="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720F1-1284-424B-8402-3A0C95790CD0}" type="pres">
      <dgm:prSet presAssocID="{F7A290FB-9C8E-47B0-BD97-BAA39ADFAE95}" presName="parTxOnlySpace" presStyleCnt="0"/>
      <dgm:spPr/>
    </dgm:pt>
    <dgm:pt modelId="{42159F0D-F681-4FDC-B6BE-D81C8AC4C448}" type="pres">
      <dgm:prSet presAssocID="{CC9BCDA4-C376-4BD3-96C0-BE16163419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C3F6E-7FD7-4024-B9BA-711931DB296D}" type="pres">
      <dgm:prSet presAssocID="{82D00F35-D6E9-43BA-A710-9F2E8687A61C}" presName="parTxOnlySpace" presStyleCnt="0"/>
      <dgm:spPr/>
    </dgm:pt>
    <dgm:pt modelId="{F5874FC6-85AB-4C73-B9F2-8F578443F143}" type="pres">
      <dgm:prSet presAssocID="{44D79662-9E96-4EC0-8D9B-2009AEBA4DE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E6DE-5BAC-428E-8D9A-4FA4AE480601}" type="pres">
      <dgm:prSet presAssocID="{CCE43A7A-056F-4C5D-B639-36EE58AF3C94}" presName="parTxOnlySpace" presStyleCnt="0"/>
      <dgm:spPr/>
    </dgm:pt>
    <dgm:pt modelId="{DAE0FE13-27F6-4C6D-B4F0-C2D6DF315FDE}" type="pres">
      <dgm:prSet presAssocID="{DD3A0A28-3427-4BB8-9A19-E10E0CB3BF7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99EAE-F880-48D9-BD3E-8E292E26BF38}" type="presOf" srcId="{3532848A-0302-4C6D-8547-00B418265741}" destId="{52B2E2B0-8FAC-4EF3-B770-7440175A4CB3}" srcOrd="0" destOrd="0" presId="urn:microsoft.com/office/officeart/2005/8/layout/chevron1"/>
    <dgm:cxn modelId="{CA8DC955-0E3C-4E06-AD1A-78D2CD253FF4}" type="presOf" srcId="{3B5DFB16-05CE-4726-B5D1-8E3784577AB7}" destId="{9F3E5BE4-0FB7-4BB8-8F02-0DB99D1A8633}" srcOrd="0" destOrd="0" presId="urn:microsoft.com/office/officeart/2005/8/layout/chevron1"/>
    <dgm:cxn modelId="{BEBC28E8-3542-451F-8121-0F39C63254B9}" srcId="{3532848A-0302-4C6D-8547-00B418265741}" destId="{DD3A0A28-3427-4BB8-9A19-E10E0CB3BF72}" srcOrd="3" destOrd="0" parTransId="{3524CDF7-9E24-4F6A-B403-BDCC3FE2459C}" sibTransId="{77698CE4-F575-462D-A00B-2E40209AC239}"/>
    <dgm:cxn modelId="{FDA1D13A-092F-4A60-9312-0021F9148797}" type="presOf" srcId="{44D79662-9E96-4EC0-8D9B-2009AEBA4DE9}" destId="{F5874FC6-85AB-4C73-B9F2-8F578443F143}" srcOrd="0" destOrd="0" presId="urn:microsoft.com/office/officeart/2005/8/layout/chevron1"/>
    <dgm:cxn modelId="{04E13FFB-F12E-4613-A344-8026182C6817}" type="presOf" srcId="{DD3A0A28-3427-4BB8-9A19-E10E0CB3BF72}" destId="{DAE0FE13-27F6-4C6D-B4F0-C2D6DF315FDE}" srcOrd="0" destOrd="0" presId="urn:microsoft.com/office/officeart/2005/8/layout/chevron1"/>
    <dgm:cxn modelId="{A4047352-4FC4-4E3B-B5CB-242ABFF7005A}" srcId="{3532848A-0302-4C6D-8547-00B418265741}" destId="{44D79662-9E96-4EC0-8D9B-2009AEBA4DE9}" srcOrd="2" destOrd="0" parTransId="{5542A1CF-5B85-4DA6-AB6A-02D9EB3E0566}" sibTransId="{CCE43A7A-056F-4C5D-B639-36EE58AF3C94}"/>
    <dgm:cxn modelId="{55CF46F9-1EF1-4035-BCDF-35B8F7F1B3F6}" srcId="{3532848A-0302-4C6D-8547-00B418265741}" destId="{CC9BCDA4-C376-4BD3-96C0-BE16163419BA}" srcOrd="1" destOrd="0" parTransId="{9A183785-B9B1-49CB-AE73-4A589A5A5757}" sibTransId="{82D00F35-D6E9-43BA-A710-9F2E8687A61C}"/>
    <dgm:cxn modelId="{E858E76A-5917-48A3-A2DD-5393CED32479}" srcId="{3532848A-0302-4C6D-8547-00B418265741}" destId="{3B5DFB16-05CE-4726-B5D1-8E3784577AB7}" srcOrd="0" destOrd="0" parTransId="{2ED327AE-C3E3-4E24-A218-9BB125DD7BDF}" sibTransId="{F7A290FB-9C8E-47B0-BD97-BAA39ADFAE95}"/>
    <dgm:cxn modelId="{9C504B9A-5E55-4206-9B6C-DBD5960692C2}" type="presOf" srcId="{CC9BCDA4-C376-4BD3-96C0-BE16163419BA}" destId="{42159F0D-F681-4FDC-B6BE-D81C8AC4C448}" srcOrd="0" destOrd="0" presId="urn:microsoft.com/office/officeart/2005/8/layout/chevron1"/>
    <dgm:cxn modelId="{6CA09905-E046-4202-A8A9-19CF066E8CEF}" type="presParOf" srcId="{52B2E2B0-8FAC-4EF3-B770-7440175A4CB3}" destId="{9F3E5BE4-0FB7-4BB8-8F02-0DB99D1A8633}" srcOrd="0" destOrd="0" presId="urn:microsoft.com/office/officeart/2005/8/layout/chevron1"/>
    <dgm:cxn modelId="{366930F3-3C54-4064-AB14-9EF9597BF94D}" type="presParOf" srcId="{52B2E2B0-8FAC-4EF3-B770-7440175A4CB3}" destId="{FB1720F1-1284-424B-8402-3A0C95790CD0}" srcOrd="1" destOrd="0" presId="urn:microsoft.com/office/officeart/2005/8/layout/chevron1"/>
    <dgm:cxn modelId="{C08ADBF6-8079-4B49-B059-D9E2DF4ECE2E}" type="presParOf" srcId="{52B2E2B0-8FAC-4EF3-B770-7440175A4CB3}" destId="{42159F0D-F681-4FDC-B6BE-D81C8AC4C448}" srcOrd="2" destOrd="0" presId="urn:microsoft.com/office/officeart/2005/8/layout/chevron1"/>
    <dgm:cxn modelId="{EEA415E0-AFAB-414B-9759-ED1550BDB3C9}" type="presParOf" srcId="{52B2E2B0-8FAC-4EF3-B770-7440175A4CB3}" destId="{72FC3F6E-7FD7-4024-B9BA-711931DB296D}" srcOrd="3" destOrd="0" presId="urn:microsoft.com/office/officeart/2005/8/layout/chevron1"/>
    <dgm:cxn modelId="{73DAFE2F-80B4-40E2-8645-1EDECF34F2D5}" type="presParOf" srcId="{52B2E2B0-8FAC-4EF3-B770-7440175A4CB3}" destId="{F5874FC6-85AB-4C73-B9F2-8F578443F143}" srcOrd="4" destOrd="0" presId="urn:microsoft.com/office/officeart/2005/8/layout/chevron1"/>
    <dgm:cxn modelId="{DFA9C60B-0BF2-44C8-82CD-0C940DEFD6DA}" type="presParOf" srcId="{52B2E2B0-8FAC-4EF3-B770-7440175A4CB3}" destId="{CE50E6DE-5BAC-428E-8D9A-4FA4AE480601}" srcOrd="5" destOrd="0" presId="urn:microsoft.com/office/officeart/2005/8/layout/chevron1"/>
    <dgm:cxn modelId="{82AB487E-6654-4D9E-9B98-2AE79FC7E8E4}" type="presParOf" srcId="{52B2E2B0-8FAC-4EF3-B770-7440175A4CB3}" destId="{DAE0FE13-27F6-4C6D-B4F0-C2D6DF315FD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2848A-0302-4C6D-8547-00B4182657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B5DFB16-05CE-4726-B5D1-8E3784577AB7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Планування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2ED327AE-C3E3-4E24-A218-9BB125DD7BDF}" type="par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F7A290FB-9C8E-47B0-BD97-BAA39ADFAE95}" type="sibTrans" cxnId="{E858E76A-5917-48A3-A2DD-5393CED3247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9BCDA4-C376-4BD3-96C0-BE16163419BA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Виконання</a:t>
          </a:r>
          <a:endParaRPr lang="uk-UA" sz="1200" b="0" noProof="0">
            <a:solidFill>
              <a:srgbClr val="000066"/>
            </a:solidFill>
          </a:endParaRPr>
        </a:p>
      </dgm:t>
    </dgm:pt>
    <dgm:pt modelId="{9A183785-B9B1-49CB-AE73-4A589A5A5757}" type="par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82D00F35-D6E9-43BA-A710-9F2E8687A61C}" type="sibTrans" cxnId="{55CF46F9-1EF1-4035-BCDF-35B8F7F1B3F6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44D79662-9E96-4EC0-8D9B-2009AEBA4DE9}">
      <dgm:prSet phldrT="[Текст]" custT="1"/>
      <dgm:spPr>
        <a:solidFill>
          <a:srgbClr val="A7FF8B"/>
        </a:solidFill>
      </dgm:spPr>
      <dgm:t>
        <a:bodyPr/>
        <a:lstStyle/>
        <a:p>
          <a:r>
            <a:rPr lang="uk-UA" sz="1200" b="0" noProof="0" smtClean="0">
              <a:solidFill>
                <a:srgbClr val="000066"/>
              </a:solidFill>
            </a:rPr>
            <a:t>Контроль і аналіз</a:t>
          </a:r>
          <a:endParaRPr lang="uk-UA" sz="1200" b="0" noProof="0">
            <a:solidFill>
              <a:srgbClr val="000066"/>
            </a:solidFill>
          </a:endParaRPr>
        </a:p>
      </dgm:t>
    </dgm:pt>
    <dgm:pt modelId="{5542A1CF-5B85-4DA6-AB6A-02D9EB3E0566}" type="par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CCE43A7A-056F-4C5D-B639-36EE58AF3C94}" type="sibTrans" cxnId="{A4047352-4FC4-4E3B-B5CB-242ABFF7005A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DD3A0A28-3427-4BB8-9A19-E10E0CB3BF72}">
      <dgm:prSet phldrT="[Текст]" custT="1"/>
      <dgm:spPr>
        <a:solidFill>
          <a:srgbClr val="FF9801"/>
        </a:solidFill>
      </dgm:spPr>
      <dgm:t>
        <a:bodyPr/>
        <a:lstStyle/>
        <a:p>
          <a:r>
            <a:rPr lang="uk-UA" sz="1200" b="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noProof="0" dirty="0">
            <a:solidFill>
              <a:srgbClr val="000066"/>
            </a:solidFill>
          </a:endParaRPr>
        </a:p>
      </dgm:t>
    </dgm:pt>
    <dgm:pt modelId="{77698CE4-F575-462D-A00B-2E40209AC239}" type="sib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3524CDF7-9E24-4F6A-B403-BDCC3FE2459C}" type="parTrans" cxnId="{BEBC28E8-3542-451F-8121-0F39C63254B9}">
      <dgm:prSet/>
      <dgm:spPr/>
      <dgm:t>
        <a:bodyPr/>
        <a:lstStyle/>
        <a:p>
          <a:endParaRPr lang="ru-RU" sz="1200" b="0">
            <a:solidFill>
              <a:srgbClr val="000066"/>
            </a:solidFill>
          </a:endParaRPr>
        </a:p>
      </dgm:t>
    </dgm:pt>
    <dgm:pt modelId="{52B2E2B0-8FAC-4EF3-B770-7440175A4CB3}" type="pres">
      <dgm:prSet presAssocID="{3532848A-0302-4C6D-8547-00B418265741}" presName="Name0" presStyleCnt="0">
        <dgm:presLayoutVars>
          <dgm:dir/>
          <dgm:animLvl val="lvl"/>
          <dgm:resizeHandles val="exact"/>
        </dgm:presLayoutVars>
      </dgm:prSet>
      <dgm:spPr/>
    </dgm:pt>
    <dgm:pt modelId="{9F3E5BE4-0FB7-4BB8-8F02-0DB99D1A8633}" type="pres">
      <dgm:prSet presAssocID="{3B5DFB16-05CE-4726-B5D1-8E3784577AB7}" presName="parTxOnly" presStyleLbl="node1" presStyleIdx="0" presStyleCnt="4" custLinFactNeighborX="-8781" custLinFactNeighborY="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720F1-1284-424B-8402-3A0C95790CD0}" type="pres">
      <dgm:prSet presAssocID="{F7A290FB-9C8E-47B0-BD97-BAA39ADFAE95}" presName="parTxOnlySpace" presStyleCnt="0"/>
      <dgm:spPr/>
    </dgm:pt>
    <dgm:pt modelId="{42159F0D-F681-4FDC-B6BE-D81C8AC4C448}" type="pres">
      <dgm:prSet presAssocID="{CC9BCDA4-C376-4BD3-96C0-BE16163419B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C3F6E-7FD7-4024-B9BA-711931DB296D}" type="pres">
      <dgm:prSet presAssocID="{82D00F35-D6E9-43BA-A710-9F2E8687A61C}" presName="parTxOnlySpace" presStyleCnt="0"/>
      <dgm:spPr/>
    </dgm:pt>
    <dgm:pt modelId="{F5874FC6-85AB-4C73-B9F2-8F578443F143}" type="pres">
      <dgm:prSet presAssocID="{44D79662-9E96-4EC0-8D9B-2009AEBA4DE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E6DE-5BAC-428E-8D9A-4FA4AE480601}" type="pres">
      <dgm:prSet presAssocID="{CCE43A7A-056F-4C5D-B639-36EE58AF3C94}" presName="parTxOnlySpace" presStyleCnt="0"/>
      <dgm:spPr/>
    </dgm:pt>
    <dgm:pt modelId="{DAE0FE13-27F6-4C6D-B4F0-C2D6DF315FDE}" type="pres">
      <dgm:prSet presAssocID="{DD3A0A28-3427-4BB8-9A19-E10E0CB3BF7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64632-4409-45DD-AB6C-158FCBF30FEA}" type="presOf" srcId="{44D79662-9E96-4EC0-8D9B-2009AEBA4DE9}" destId="{F5874FC6-85AB-4C73-B9F2-8F578443F143}" srcOrd="0" destOrd="0" presId="urn:microsoft.com/office/officeart/2005/8/layout/chevron1"/>
    <dgm:cxn modelId="{BEBC28E8-3542-451F-8121-0F39C63254B9}" srcId="{3532848A-0302-4C6D-8547-00B418265741}" destId="{DD3A0A28-3427-4BB8-9A19-E10E0CB3BF72}" srcOrd="3" destOrd="0" parTransId="{3524CDF7-9E24-4F6A-B403-BDCC3FE2459C}" sibTransId="{77698CE4-F575-462D-A00B-2E40209AC239}"/>
    <dgm:cxn modelId="{D0EC02A6-D9E4-4F61-A65A-D37CBA509651}" type="presOf" srcId="{CC9BCDA4-C376-4BD3-96C0-BE16163419BA}" destId="{42159F0D-F681-4FDC-B6BE-D81C8AC4C448}" srcOrd="0" destOrd="0" presId="urn:microsoft.com/office/officeart/2005/8/layout/chevron1"/>
    <dgm:cxn modelId="{77E14580-D3C5-4F13-A4C1-7C0F01B2A485}" type="presOf" srcId="{3532848A-0302-4C6D-8547-00B418265741}" destId="{52B2E2B0-8FAC-4EF3-B770-7440175A4CB3}" srcOrd="0" destOrd="0" presId="urn:microsoft.com/office/officeart/2005/8/layout/chevron1"/>
    <dgm:cxn modelId="{A4047352-4FC4-4E3B-B5CB-242ABFF7005A}" srcId="{3532848A-0302-4C6D-8547-00B418265741}" destId="{44D79662-9E96-4EC0-8D9B-2009AEBA4DE9}" srcOrd="2" destOrd="0" parTransId="{5542A1CF-5B85-4DA6-AB6A-02D9EB3E0566}" sibTransId="{CCE43A7A-056F-4C5D-B639-36EE58AF3C94}"/>
    <dgm:cxn modelId="{55CF46F9-1EF1-4035-BCDF-35B8F7F1B3F6}" srcId="{3532848A-0302-4C6D-8547-00B418265741}" destId="{CC9BCDA4-C376-4BD3-96C0-BE16163419BA}" srcOrd="1" destOrd="0" parTransId="{9A183785-B9B1-49CB-AE73-4A589A5A5757}" sibTransId="{82D00F35-D6E9-43BA-A710-9F2E8687A61C}"/>
    <dgm:cxn modelId="{E858E76A-5917-48A3-A2DD-5393CED32479}" srcId="{3532848A-0302-4C6D-8547-00B418265741}" destId="{3B5DFB16-05CE-4726-B5D1-8E3784577AB7}" srcOrd="0" destOrd="0" parTransId="{2ED327AE-C3E3-4E24-A218-9BB125DD7BDF}" sibTransId="{F7A290FB-9C8E-47B0-BD97-BAA39ADFAE95}"/>
    <dgm:cxn modelId="{B67C690D-B81A-47A9-963C-1E766121F777}" type="presOf" srcId="{DD3A0A28-3427-4BB8-9A19-E10E0CB3BF72}" destId="{DAE0FE13-27F6-4C6D-B4F0-C2D6DF315FDE}" srcOrd="0" destOrd="0" presId="urn:microsoft.com/office/officeart/2005/8/layout/chevron1"/>
    <dgm:cxn modelId="{EAF9D465-85E9-4D93-85AA-6361DBD7925C}" type="presOf" srcId="{3B5DFB16-05CE-4726-B5D1-8E3784577AB7}" destId="{9F3E5BE4-0FB7-4BB8-8F02-0DB99D1A8633}" srcOrd="0" destOrd="0" presId="urn:microsoft.com/office/officeart/2005/8/layout/chevron1"/>
    <dgm:cxn modelId="{D1844505-6BB4-43CB-A150-0182B7DB7B8A}" type="presParOf" srcId="{52B2E2B0-8FAC-4EF3-B770-7440175A4CB3}" destId="{9F3E5BE4-0FB7-4BB8-8F02-0DB99D1A8633}" srcOrd="0" destOrd="0" presId="urn:microsoft.com/office/officeart/2005/8/layout/chevron1"/>
    <dgm:cxn modelId="{EC2A346B-F115-47E4-8F9C-227CBC92819A}" type="presParOf" srcId="{52B2E2B0-8FAC-4EF3-B770-7440175A4CB3}" destId="{FB1720F1-1284-424B-8402-3A0C95790CD0}" srcOrd="1" destOrd="0" presId="urn:microsoft.com/office/officeart/2005/8/layout/chevron1"/>
    <dgm:cxn modelId="{EAA8CD90-4077-427D-906B-80E0D4C38B1E}" type="presParOf" srcId="{52B2E2B0-8FAC-4EF3-B770-7440175A4CB3}" destId="{42159F0D-F681-4FDC-B6BE-D81C8AC4C448}" srcOrd="2" destOrd="0" presId="urn:microsoft.com/office/officeart/2005/8/layout/chevron1"/>
    <dgm:cxn modelId="{5496DC62-F05B-4700-BA3F-8851ECD5A2D3}" type="presParOf" srcId="{52B2E2B0-8FAC-4EF3-B770-7440175A4CB3}" destId="{72FC3F6E-7FD7-4024-B9BA-711931DB296D}" srcOrd="3" destOrd="0" presId="urn:microsoft.com/office/officeart/2005/8/layout/chevron1"/>
    <dgm:cxn modelId="{8F93E61A-7989-4898-A0C0-4892C13D309C}" type="presParOf" srcId="{52B2E2B0-8FAC-4EF3-B770-7440175A4CB3}" destId="{F5874FC6-85AB-4C73-B9F2-8F578443F143}" srcOrd="4" destOrd="0" presId="urn:microsoft.com/office/officeart/2005/8/layout/chevron1"/>
    <dgm:cxn modelId="{740D9466-641E-420E-8307-C850CE1237A2}" type="presParOf" srcId="{52B2E2B0-8FAC-4EF3-B770-7440175A4CB3}" destId="{CE50E6DE-5BAC-428E-8D9A-4FA4AE480601}" srcOrd="5" destOrd="0" presId="urn:microsoft.com/office/officeart/2005/8/layout/chevron1"/>
    <dgm:cxn modelId="{7C8EF6C7-6462-49E6-B6F0-DABF3D3688EF}" type="presParOf" srcId="{52B2E2B0-8FAC-4EF3-B770-7440175A4CB3}" destId="{DAE0FE13-27F6-4C6D-B4F0-C2D6DF315FD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5BE4-0FB7-4BB8-8F02-0DB99D1A8633}">
      <dsp:nvSpPr>
        <dsp:cNvPr id="0" name=""/>
        <dsp:cNvSpPr/>
      </dsp:nvSpPr>
      <dsp:spPr>
        <a:xfrm>
          <a:off x="0" y="0"/>
          <a:ext cx="2397279" cy="428625"/>
        </a:xfrm>
        <a:prstGeom prst="chevr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Планування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214313" y="0"/>
        <a:ext cx="1968654" cy="428625"/>
      </dsp:txXfrm>
    </dsp:sp>
    <dsp:sp modelId="{42159F0D-F681-4FDC-B6BE-D81C8AC4C448}">
      <dsp:nvSpPr>
        <dsp:cNvPr id="0" name=""/>
        <dsp:cNvSpPr/>
      </dsp:nvSpPr>
      <dsp:spPr>
        <a:xfrm>
          <a:off x="2161669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Виконання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2375982" y="0"/>
        <a:ext cx="1968654" cy="428625"/>
      </dsp:txXfrm>
    </dsp:sp>
    <dsp:sp modelId="{F5874FC6-85AB-4C73-B9F2-8F578443F143}">
      <dsp:nvSpPr>
        <dsp:cNvPr id="0" name=""/>
        <dsp:cNvSpPr/>
      </dsp:nvSpPr>
      <dsp:spPr>
        <a:xfrm>
          <a:off x="4319220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Контроль і аналіз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4533533" y="0"/>
        <a:ext cx="1968654" cy="428625"/>
      </dsp:txXfrm>
    </dsp:sp>
    <dsp:sp modelId="{DAE0FE13-27F6-4C6D-B4F0-C2D6DF315FDE}">
      <dsp:nvSpPr>
        <dsp:cNvPr id="0" name=""/>
        <dsp:cNvSpPr/>
      </dsp:nvSpPr>
      <dsp:spPr>
        <a:xfrm>
          <a:off x="6476771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6691084" y="0"/>
        <a:ext cx="1968654" cy="428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5BE4-0FB7-4BB8-8F02-0DB99D1A8633}">
      <dsp:nvSpPr>
        <dsp:cNvPr id="0" name=""/>
        <dsp:cNvSpPr/>
      </dsp:nvSpPr>
      <dsp:spPr>
        <a:xfrm>
          <a:off x="0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Планування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214313" y="0"/>
        <a:ext cx="1968654" cy="428625"/>
      </dsp:txXfrm>
    </dsp:sp>
    <dsp:sp modelId="{42159F0D-F681-4FDC-B6BE-D81C8AC4C448}">
      <dsp:nvSpPr>
        <dsp:cNvPr id="0" name=""/>
        <dsp:cNvSpPr/>
      </dsp:nvSpPr>
      <dsp:spPr>
        <a:xfrm>
          <a:off x="2161669" y="0"/>
          <a:ext cx="2397279" cy="428625"/>
        </a:xfrm>
        <a:prstGeom prst="chevr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Виконання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2375982" y="0"/>
        <a:ext cx="1968654" cy="428625"/>
      </dsp:txXfrm>
    </dsp:sp>
    <dsp:sp modelId="{F5874FC6-85AB-4C73-B9F2-8F578443F143}">
      <dsp:nvSpPr>
        <dsp:cNvPr id="0" name=""/>
        <dsp:cNvSpPr/>
      </dsp:nvSpPr>
      <dsp:spPr>
        <a:xfrm>
          <a:off x="4319220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Контроль і аналіз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4533533" y="0"/>
        <a:ext cx="1968654" cy="428625"/>
      </dsp:txXfrm>
    </dsp:sp>
    <dsp:sp modelId="{DAE0FE13-27F6-4C6D-B4F0-C2D6DF315FDE}">
      <dsp:nvSpPr>
        <dsp:cNvPr id="0" name=""/>
        <dsp:cNvSpPr/>
      </dsp:nvSpPr>
      <dsp:spPr>
        <a:xfrm>
          <a:off x="6476771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6691084" y="0"/>
        <a:ext cx="1968654" cy="428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5BE4-0FB7-4BB8-8F02-0DB99D1A8633}">
      <dsp:nvSpPr>
        <dsp:cNvPr id="0" name=""/>
        <dsp:cNvSpPr/>
      </dsp:nvSpPr>
      <dsp:spPr>
        <a:xfrm>
          <a:off x="0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Планування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214313" y="0"/>
        <a:ext cx="1968654" cy="428625"/>
      </dsp:txXfrm>
    </dsp:sp>
    <dsp:sp modelId="{42159F0D-F681-4FDC-B6BE-D81C8AC4C448}">
      <dsp:nvSpPr>
        <dsp:cNvPr id="0" name=""/>
        <dsp:cNvSpPr/>
      </dsp:nvSpPr>
      <dsp:spPr>
        <a:xfrm>
          <a:off x="2161669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Виконання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2375982" y="0"/>
        <a:ext cx="1968654" cy="428625"/>
      </dsp:txXfrm>
    </dsp:sp>
    <dsp:sp modelId="{F5874FC6-85AB-4C73-B9F2-8F578443F143}">
      <dsp:nvSpPr>
        <dsp:cNvPr id="0" name=""/>
        <dsp:cNvSpPr/>
      </dsp:nvSpPr>
      <dsp:spPr>
        <a:xfrm>
          <a:off x="4319220" y="0"/>
          <a:ext cx="2397279" cy="428625"/>
        </a:xfrm>
        <a:prstGeom prst="chevr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Контроль і аналіз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4533533" y="0"/>
        <a:ext cx="1968654" cy="428625"/>
      </dsp:txXfrm>
    </dsp:sp>
    <dsp:sp modelId="{DAE0FE13-27F6-4C6D-B4F0-C2D6DF315FDE}">
      <dsp:nvSpPr>
        <dsp:cNvPr id="0" name=""/>
        <dsp:cNvSpPr/>
      </dsp:nvSpPr>
      <dsp:spPr>
        <a:xfrm>
          <a:off x="6476771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6691084" y="0"/>
        <a:ext cx="1968654" cy="428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5BE4-0FB7-4BB8-8F02-0DB99D1A8633}">
      <dsp:nvSpPr>
        <dsp:cNvPr id="0" name=""/>
        <dsp:cNvSpPr/>
      </dsp:nvSpPr>
      <dsp:spPr>
        <a:xfrm>
          <a:off x="0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Планування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214313" y="0"/>
        <a:ext cx="1968654" cy="428625"/>
      </dsp:txXfrm>
    </dsp:sp>
    <dsp:sp modelId="{42159F0D-F681-4FDC-B6BE-D81C8AC4C448}">
      <dsp:nvSpPr>
        <dsp:cNvPr id="0" name=""/>
        <dsp:cNvSpPr/>
      </dsp:nvSpPr>
      <dsp:spPr>
        <a:xfrm>
          <a:off x="2161669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Виконання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2375982" y="0"/>
        <a:ext cx="1968654" cy="428625"/>
      </dsp:txXfrm>
    </dsp:sp>
    <dsp:sp modelId="{F5874FC6-85AB-4C73-B9F2-8F578443F143}">
      <dsp:nvSpPr>
        <dsp:cNvPr id="0" name=""/>
        <dsp:cNvSpPr/>
      </dsp:nvSpPr>
      <dsp:spPr>
        <a:xfrm>
          <a:off x="4319220" y="0"/>
          <a:ext cx="2397279" cy="428625"/>
        </a:xfrm>
        <a:prstGeom prst="chevron">
          <a:avLst/>
        </a:prstGeom>
        <a:solidFill>
          <a:srgbClr val="A7F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smtClean="0">
              <a:solidFill>
                <a:srgbClr val="000066"/>
              </a:solidFill>
            </a:rPr>
            <a:t>Контроль і аналіз</a:t>
          </a:r>
          <a:endParaRPr lang="uk-UA" sz="1200" b="0" kern="1200" noProof="0">
            <a:solidFill>
              <a:srgbClr val="000066"/>
            </a:solidFill>
          </a:endParaRPr>
        </a:p>
      </dsp:txBody>
      <dsp:txXfrm>
        <a:off x="4533533" y="0"/>
        <a:ext cx="1968654" cy="428625"/>
      </dsp:txXfrm>
    </dsp:sp>
    <dsp:sp modelId="{DAE0FE13-27F6-4C6D-B4F0-C2D6DF315FDE}">
      <dsp:nvSpPr>
        <dsp:cNvPr id="0" name=""/>
        <dsp:cNvSpPr/>
      </dsp:nvSpPr>
      <dsp:spPr>
        <a:xfrm>
          <a:off x="6476771" y="0"/>
          <a:ext cx="2397279" cy="428625"/>
        </a:xfrm>
        <a:prstGeom prst="chevr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noProof="0" dirty="0" smtClean="0">
              <a:solidFill>
                <a:srgbClr val="000066"/>
              </a:solidFill>
            </a:rPr>
            <a:t>Коригувальні дії</a:t>
          </a:r>
          <a:endParaRPr lang="uk-UA" sz="1200" b="0" kern="1200" noProof="0" dirty="0">
            <a:solidFill>
              <a:srgbClr val="000066"/>
            </a:solidFill>
          </a:endParaRPr>
        </a:p>
      </dsp:txBody>
      <dsp:txXfrm>
        <a:off x="6691084" y="0"/>
        <a:ext cx="1968654" cy="42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4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109"/>
            <a:ext cx="4984750" cy="44677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5"/>
            <a:ext cx="2946400" cy="4964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93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815"/>
            <a:ext cx="2946400" cy="4964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F89C5F67-4C01-410F-88F9-5444AC501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61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472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EEDC6-75E0-40F9-944C-7B85B3D503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7CCC-554E-4977-A3D8-E8D2701DBC9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51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7CCC-554E-4977-A3D8-E8D2701DBC9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504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7CCC-554E-4977-A3D8-E8D2701DBC9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64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baseline="0" dirty="0" smtClean="0"/>
              <a:t> них, структура, К-во персонала, </a:t>
            </a:r>
          </a:p>
          <a:p>
            <a:r>
              <a:rPr lang="ru-RU" baseline="0" dirty="0" smtClean="0"/>
              <a:t>К-во пользователей, к-во доку, </a:t>
            </a:r>
          </a:p>
          <a:p>
            <a:r>
              <a:rPr lang="ru-RU" baseline="0" dirty="0" smtClean="0"/>
              <a:t>Особенности: распределенная структура, </a:t>
            </a:r>
            <a:r>
              <a:rPr lang="ru-RU" baseline="0" dirty="0" err="1" smtClean="0"/>
              <a:t>комунальное</a:t>
            </a:r>
            <a:r>
              <a:rPr lang="ru-RU" baseline="0" dirty="0" smtClean="0"/>
              <a:t> предприятие – работа с гражданами</a:t>
            </a:r>
          </a:p>
          <a:p>
            <a:r>
              <a:rPr lang="ru-RU" baseline="0" dirty="0" smtClean="0"/>
              <a:t>Результаты – централизовали работу, реализовали в системе работу с гражданами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04C-BAA4-4179-8356-D2E606111276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2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7F8BA-506B-473B-9DB0-DB3BDC7CF36C}" type="slidenum">
              <a:rPr lang="ru-RU" smtClean="0">
                <a:solidFill>
                  <a:prstClr val="black"/>
                </a:solidFill>
                <a:latin typeface="Arial" charset="0"/>
              </a:rPr>
              <a:pPr/>
              <a:t>24</a:t>
            </a:fld>
            <a:endParaRPr 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EEDC6-75E0-40F9-944C-7B85B3D5034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911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baseline="0" dirty="0" smtClean="0"/>
              <a:t> них, структура, К-во персонала, </a:t>
            </a:r>
          </a:p>
          <a:p>
            <a:r>
              <a:rPr lang="ru-RU" baseline="0" dirty="0" smtClean="0"/>
              <a:t>К-во пользователей, к-во доку, </a:t>
            </a:r>
          </a:p>
          <a:p>
            <a:r>
              <a:rPr lang="ru-RU" baseline="0" dirty="0" smtClean="0"/>
              <a:t>Особенности: распределенная структура, </a:t>
            </a:r>
            <a:r>
              <a:rPr lang="ru-RU" baseline="0" dirty="0" err="1" smtClean="0"/>
              <a:t>комунальное</a:t>
            </a:r>
            <a:r>
              <a:rPr lang="ru-RU" baseline="0" dirty="0" smtClean="0"/>
              <a:t> предприятие – работа с гражданами</a:t>
            </a:r>
          </a:p>
          <a:p>
            <a:r>
              <a:rPr lang="ru-RU" baseline="0" dirty="0" smtClean="0"/>
              <a:t>Результаты – централизовали работу, реализовали в системе работу с гражданами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04C-BAA4-4179-8356-D2E606111276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3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EEDC6-75E0-40F9-944C-7B85B3D5034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1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EEDC6-75E0-40F9-944C-7B85B3D503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baseline="0" dirty="0" smtClean="0"/>
              <a:t> них, структура, К-во персонала, </a:t>
            </a:r>
          </a:p>
          <a:p>
            <a:r>
              <a:rPr lang="ru-RU" baseline="0" dirty="0" smtClean="0"/>
              <a:t>К-во пользователей, к-во доку, </a:t>
            </a:r>
          </a:p>
          <a:p>
            <a:r>
              <a:rPr lang="ru-RU" baseline="0" dirty="0" smtClean="0"/>
              <a:t>Особенности: распределенная структура, </a:t>
            </a:r>
            <a:r>
              <a:rPr lang="ru-RU" baseline="0" dirty="0" err="1" smtClean="0"/>
              <a:t>комунальное</a:t>
            </a:r>
            <a:r>
              <a:rPr lang="ru-RU" baseline="0" dirty="0" smtClean="0"/>
              <a:t> предприятие – работа с гражданами</a:t>
            </a:r>
          </a:p>
          <a:p>
            <a:r>
              <a:rPr lang="ru-RU" baseline="0" dirty="0" smtClean="0"/>
              <a:t>Результаты – централизовали работу, реализовали в системе работу с гражданами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04C-BAA4-4179-8356-D2E606111276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1BAB58-19EB-4BB3-9F76-2FA1FDF00296}" type="slidenum">
              <a:rPr lang="ru-RU" sz="1200" smtClean="0"/>
              <a:pPr/>
              <a:t>10</a:t>
            </a:fld>
            <a:endParaRPr 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uk-UA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1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1BAB58-19EB-4BB3-9F76-2FA1FDF00296}" type="slidenum">
              <a:rPr lang="ru-RU" sz="1200" smtClean="0"/>
              <a:pPr/>
              <a:t>11</a:t>
            </a:fld>
            <a:endParaRPr 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uk-UA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1BAB58-19EB-4BB3-9F76-2FA1FDF00296}" type="slidenum">
              <a:rPr lang="ru-RU" sz="1200" smtClean="0"/>
              <a:pPr/>
              <a:t>12</a:t>
            </a:fld>
            <a:endParaRPr 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uk-UA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9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7F8BA-506B-473B-9DB0-DB3BDC7CF36C}" type="slidenum">
              <a:rPr lang="ru-RU" smtClean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7F8BA-506B-473B-9DB0-DB3BDC7CF36C}" type="slidenum">
              <a:rPr lang="ru-RU" smtClean="0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2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7F8BA-506B-473B-9DB0-DB3BDC7CF36C}" type="slidenum">
              <a:rPr lang="ru-RU" smtClean="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0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D3433F-1F48-4E9F-B2FA-F774125612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19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65FCB2-22C9-43DC-A22D-7C823F2D1F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957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9C36B-7909-4E80-8EEF-EAC3EB6A64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1560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7FD4B7-3EED-4F23-BD5D-DB5A0C1C1A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7854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66D17E-F69A-48C3-B743-7B713DC22F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945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498"/>
            <a:ext cx="7772400" cy="114378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0470"/>
            <a:ext cx="3810000" cy="41160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0470"/>
            <a:ext cx="3810000" cy="41160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71BC89-27AE-4D09-B2E9-7428275CDF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77C62B-A505-4FBA-ACB5-D87B8CE026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13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5F7CE0-C8DB-4C7D-96F7-26B9E2B159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8347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9955D0-D44C-42E7-BF47-D1C9811442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75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D0EC95-AD2C-4400-8E41-5585E0B56B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887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7D626F-88F5-4702-AAC7-C748654B68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0213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CAF0BD-43D5-42F0-ADE7-81E40DEC84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749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31F3FA-1632-4A3F-956C-A89A71071B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45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9AB0FC-D225-4569-A48D-21E12DF531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842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3E71BC89-27AE-4D09-B2E9-7428275CDF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омер слайда 1"/>
          <p:cNvSpPr txBox="1">
            <a:spLocks/>
          </p:cNvSpPr>
          <p:nvPr userDrawn="1"/>
        </p:nvSpPr>
        <p:spPr bwMode="auto">
          <a:xfrm>
            <a:off x="8180173" y="6659563"/>
            <a:ext cx="100669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FD6BA48-8E4C-46C5-9DF7-8B205D0CDE38}" type="slidenum">
              <a:rPr lang="ru-RU" sz="1100" b="0" smtClean="0">
                <a:solidFill>
                  <a:srgbClr val="000066"/>
                </a:solidFill>
                <a:latin typeface="Tahoma" pitchFamily="34" charset="0"/>
              </a:rPr>
              <a:pPr algn="r" eaLnBrk="1" hangingPunct="1"/>
              <a:t>‹#›</a:t>
            </a:fld>
            <a:endParaRPr lang="ru-RU" sz="1100" b="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826419" cy="457200"/>
          </a:xfrm>
          <a:prstGeom prst="rect">
            <a:avLst/>
          </a:prstGeom>
          <a:solidFill>
            <a:srgbClr val="23307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826419" y="0"/>
            <a:ext cx="7317581" cy="457200"/>
          </a:xfrm>
          <a:prstGeom prst="rect">
            <a:avLst/>
          </a:prstGeom>
          <a:solidFill>
            <a:srgbClr val="69BC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3" descr="ITpred_eng_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" y="76200"/>
            <a:ext cx="1600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6705600"/>
            <a:ext cx="2209800" cy="152400"/>
          </a:xfrm>
          <a:prstGeom prst="rect">
            <a:avLst/>
          </a:prstGeom>
          <a:solidFill>
            <a:srgbClr val="23307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www.it.ua</a:t>
            </a:r>
            <a:endParaRPr lang="ru-RU" sz="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2209800" y="6705600"/>
            <a:ext cx="6934200" cy="152400"/>
          </a:xfrm>
          <a:prstGeom prst="rect">
            <a:avLst/>
          </a:prstGeom>
          <a:solidFill>
            <a:srgbClr val="69BC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Номер слайда 1"/>
          <p:cNvSpPr txBox="1">
            <a:spLocks/>
          </p:cNvSpPr>
          <p:nvPr userDrawn="1"/>
        </p:nvSpPr>
        <p:spPr bwMode="auto">
          <a:xfrm>
            <a:off x="8246076" y="6651325"/>
            <a:ext cx="9407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FD6BA48-8E4C-46C5-9DF7-8B205D0CDE38}" type="slidenum">
              <a:rPr lang="ru-RU" sz="1100" b="0" smtClean="0">
                <a:solidFill>
                  <a:srgbClr val="000066"/>
                </a:solidFill>
                <a:latin typeface="Tahoma" pitchFamily="34" charset="0"/>
              </a:rPr>
              <a:pPr algn="r" eaLnBrk="1" hangingPunct="1"/>
              <a:t>‹#›</a:t>
            </a:fld>
            <a:endParaRPr lang="ru-RU" sz="1100" b="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8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92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2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1.png"/><Relationship Id="rId7" Type="http://schemas.openxmlformats.org/officeDocument/2006/relationships/diagramData" Target="../diagrams/data2.xml"/><Relationship Id="rId12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microsoft.com/office/2007/relationships/diagramDrawing" Target="../diagrams/drawing2.xml"/><Relationship Id="rId5" Type="http://schemas.openxmlformats.org/officeDocument/2006/relationships/image" Target="../media/image12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22.png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0.png"/><Relationship Id="rId4" Type="http://schemas.openxmlformats.org/officeDocument/2006/relationships/image" Target="../media/image127.png"/><Relationship Id="rId9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jpg"/><Relationship Id="rId3" Type="http://schemas.openxmlformats.org/officeDocument/2006/relationships/image" Target="../media/image17.jpg"/><Relationship Id="rId21" Type="http://schemas.openxmlformats.org/officeDocument/2006/relationships/image" Target="../media/image35.png"/><Relationship Id="rId34" Type="http://schemas.openxmlformats.org/officeDocument/2006/relationships/image" Target="../media/image48.jpeg"/><Relationship Id="rId42" Type="http://schemas.openxmlformats.org/officeDocument/2006/relationships/image" Target="../media/image56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7" Type="http://schemas.openxmlformats.org/officeDocument/2006/relationships/image" Target="../media/image21.gif"/><Relationship Id="rId12" Type="http://schemas.openxmlformats.org/officeDocument/2006/relationships/image" Target="../media/image26.jpeg"/><Relationship Id="rId17" Type="http://schemas.openxmlformats.org/officeDocument/2006/relationships/image" Target="../media/image31.jpg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38" Type="http://schemas.openxmlformats.org/officeDocument/2006/relationships/image" Target="../media/image52.jpeg"/><Relationship Id="rId46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41" Type="http://schemas.openxmlformats.org/officeDocument/2006/relationships/image" Target="../media/image55.jpe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jpeg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45" Type="http://schemas.openxmlformats.org/officeDocument/2006/relationships/image" Target="../media/image59.png"/><Relationship Id="rId53" Type="http://schemas.openxmlformats.org/officeDocument/2006/relationships/image" Target="../media/image66.png"/><Relationship Id="rId5" Type="http://schemas.openxmlformats.org/officeDocument/2006/relationships/image" Target="../media/image19.png"/><Relationship Id="rId15" Type="http://schemas.openxmlformats.org/officeDocument/2006/relationships/image" Target="../media/image29.gif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jpeg"/><Relationship Id="rId49" Type="http://schemas.openxmlformats.org/officeDocument/2006/relationships/image" Target="../media/image62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31" Type="http://schemas.openxmlformats.org/officeDocument/2006/relationships/image" Target="../media/image45.png"/><Relationship Id="rId44" Type="http://schemas.openxmlformats.org/officeDocument/2006/relationships/image" Target="../media/image58.jpeg"/><Relationship Id="rId52" Type="http://schemas.openxmlformats.org/officeDocument/2006/relationships/image" Target="../media/image65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7.jpeg"/><Relationship Id="rId48" Type="http://schemas.openxmlformats.org/officeDocument/2006/relationships/image" Target="../media/image61.png"/><Relationship Id="rId8" Type="http://schemas.openxmlformats.org/officeDocument/2006/relationships/image" Target="../media/image22.jpeg"/><Relationship Id="rId51" Type="http://schemas.openxmlformats.org/officeDocument/2006/relationships/image" Target="../media/image6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g"/><Relationship Id="rId3" Type="http://schemas.openxmlformats.org/officeDocument/2006/relationships/hyperlink" Target="https://www.youtube.com/user/ITEnterpriseCIS" TargetMode="External"/><Relationship Id="rId7" Type="http://schemas.openxmlformats.org/officeDocument/2006/relationships/hyperlink" Target="http://www.it.u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gif"/><Relationship Id="rId5" Type="http://schemas.openxmlformats.org/officeDocument/2006/relationships/hyperlink" Target="https://www.youtube.com/user/ITEnterpriseCIS/" TargetMode="External"/><Relationship Id="rId4" Type="http://schemas.openxmlformats.org/officeDocument/2006/relationships/image" Target="../media/image1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88" y="1068533"/>
            <a:ext cx="9140912" cy="24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uk-UA" sz="3300" kern="0" dirty="0" smtClean="0">
                <a:solidFill>
                  <a:srgbClr val="000066"/>
                </a:solidFill>
              </a:rPr>
              <a:t>IT-Enterprise – ефективне рішення для управління розподіленими структурами.</a:t>
            </a:r>
          </a:p>
          <a:p>
            <a:r>
              <a:rPr lang="uk-UA" sz="3300" kern="0" dirty="0" smtClean="0">
                <a:solidFill>
                  <a:srgbClr val="000066"/>
                </a:solidFill>
              </a:rPr>
              <a:t>Досвід впровадження в</a:t>
            </a:r>
          </a:p>
          <a:p>
            <a:r>
              <a:rPr lang="uk-UA" sz="3300" kern="0" dirty="0" smtClean="0">
                <a:solidFill>
                  <a:srgbClr val="000066"/>
                </a:solidFill>
              </a:rPr>
              <a:t>ПрАТ </a:t>
            </a:r>
            <a:r>
              <a:rPr lang="uk-UA" sz="3300" kern="0" dirty="0" smtClean="0">
                <a:solidFill>
                  <a:srgbClr val="000066"/>
                </a:solidFill>
              </a:rPr>
              <a:t>«АК «Київводоканал».</a:t>
            </a:r>
            <a:endParaRPr lang="uk-UA" sz="2500" kern="0" dirty="0">
              <a:solidFill>
                <a:srgbClr val="000066"/>
              </a:solidFill>
            </a:endParaRPr>
          </a:p>
        </p:txBody>
      </p:sp>
      <p:pic>
        <p:nvPicPr>
          <p:cNvPr id="10" name="Picture 35" descr="gt2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" y="4132036"/>
            <a:ext cx="1979613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XTZ-17222(small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25" y="4129701"/>
            <a:ext cx="1653025" cy="14174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r="7706"/>
          <a:stretch>
            <a:fillRect/>
          </a:stretch>
        </p:blipFill>
        <p:spPr bwMode="auto">
          <a:xfrm>
            <a:off x="5539150" y="4119529"/>
            <a:ext cx="1569696" cy="141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56" y="4119529"/>
            <a:ext cx="2035154" cy="1444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92" y="4129702"/>
            <a:ext cx="1877637" cy="14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16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77813" y="44450"/>
            <a:ext cx="891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tabLst>
                <a:tab pos="1809750" algn="l"/>
              </a:tabLst>
            </a:pP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5611" name="Text Box 3"/>
          <p:cNvSpPr txBox="1">
            <a:spLocks noChangeArrowheads="1"/>
          </p:cNvSpPr>
          <p:nvPr/>
        </p:nvSpPr>
        <p:spPr bwMode="auto">
          <a:xfrm>
            <a:off x="215900" y="518448"/>
            <a:ext cx="8701088" cy="329450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>
            <a:defPPr>
              <a:defRPr lang="ru-RU"/>
            </a:defPPr>
            <a:lvl1pPr algn="ctr">
              <a:spcBef>
                <a:spcPct val="50000"/>
              </a:spcBef>
              <a:defRPr sz="2000" b="0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uk-UA" sz="1800" dirty="0" smtClean="0"/>
              <a:t>Облік запасів ТМЦ (склади), ОЗ, НМА, МНМА</a:t>
            </a:r>
            <a:endParaRPr lang="uk-UA" sz="1800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896015"/>
            <a:ext cx="9127112" cy="2362829"/>
          </a:xfrm>
          <a:prstGeom prst="rect">
            <a:avLst/>
          </a:prstGeom>
        </p:spPr>
        <p:txBody>
          <a:bodyPr tIns="10800" bIns="10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</a:rPr>
              <a:t>Реєстр документів. Облік </a:t>
            </a:r>
            <a:r>
              <a:rPr lang="uk-UA" sz="1600" dirty="0">
                <a:solidFill>
                  <a:srgbClr val="000066"/>
                </a:solidFill>
              </a:rPr>
              <a:t>ТМЦ, МШП. Розрахунок цін придбання</a:t>
            </a:r>
            <a:r>
              <a:rPr lang="uk-UA" sz="1600" dirty="0" smtClean="0">
                <a:solidFill>
                  <a:srgbClr val="000066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>
                <a:solidFill>
                  <a:srgbClr val="000066"/>
                </a:solidFill>
              </a:rPr>
              <a:t>Формування цін списання: ідентифіковані (ціни придбання), середньозважені</a:t>
            </a:r>
            <a:endParaRPr lang="uk-UA" sz="16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Бухгалтерський, податковий облік, облік за МСФЗ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Структуровані картотека та відомість ОЗ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Документи </a:t>
            </a:r>
            <a:r>
              <a:rPr lang="uk-UA" sz="1600" dirty="0">
                <a:solidFill>
                  <a:srgbClr val="000066"/>
                </a:solidFill>
                <a:latin typeface="Tahoma" pitchFamily="34" charset="0"/>
              </a:rPr>
              <a:t>руху (в бухгалтерському і податковому 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обліку)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Різні методики нарахування амортизації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Переоцінка</a:t>
            </a:r>
            <a:r>
              <a:rPr lang="uk-UA" sz="1600" dirty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інвентаризація, відображення </a:t>
            </a:r>
            <a:r>
              <a:rPr lang="uk-UA" sz="1600" dirty="0">
                <a:solidFill>
                  <a:srgbClr val="000066"/>
                </a:solidFill>
                <a:latin typeface="Tahoma" pitchFamily="34" charset="0"/>
              </a:rPr>
              <a:t>ремонтів, 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модернізацій, передача в оренду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Облік </a:t>
            </a:r>
            <a:r>
              <a:rPr lang="uk-UA" sz="1600" dirty="0">
                <a:solidFill>
                  <a:srgbClr val="000066"/>
                </a:solidFill>
                <a:latin typeface="Tahoma" pitchFamily="34" charset="0"/>
              </a:rPr>
              <a:t>ОЗ, що передані в 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оренду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Оборотно-сальдові відомості (з деталізацією до первинних документів)</a:t>
            </a:r>
            <a:endParaRPr lang="uk-UA" sz="1600" dirty="0">
              <a:solidFill>
                <a:srgbClr val="000066"/>
              </a:solidFill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uk-UA" sz="1600" dirty="0">
                <a:solidFill>
                  <a:srgbClr val="000066"/>
                </a:solidFill>
                <a:latin typeface="Tahoma" pitchFamily="34" charset="0"/>
              </a:rPr>
              <a:t>Аналітичні 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</a:rPr>
              <a:t>звіти</a:t>
            </a:r>
            <a:endParaRPr lang="uk-UA" sz="1600" dirty="0">
              <a:solidFill>
                <a:srgbClr val="000066"/>
              </a:solidFill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  <a:defRPr/>
            </a:pPr>
            <a:endParaRPr lang="uk-UA" sz="1600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358775" lvl="1" indent="-358775">
              <a:spcBef>
                <a:spcPct val="0"/>
              </a:spcBef>
              <a:buFontTx/>
              <a:buChar char="•"/>
              <a:defRPr/>
            </a:pPr>
            <a:endParaRPr lang="uk-UA" sz="16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4" r="335" b="33532"/>
          <a:stretch/>
        </p:blipFill>
        <p:spPr>
          <a:xfrm>
            <a:off x="9427" y="3258844"/>
            <a:ext cx="9127112" cy="3434056"/>
          </a:xfrm>
          <a:prstGeom prst="rect">
            <a:avLst/>
          </a:prstGeom>
          <a:ln w="9525">
            <a:noFill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83287" y="-69603"/>
            <a:ext cx="774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uk-UA" sz="2000" b="1" dirty="0" smtClean="0">
                <a:solidFill>
                  <a:srgbClr val="000066"/>
                </a:solidFill>
              </a:rPr>
              <a:t>Бухгалтерський і податковий облік</a:t>
            </a:r>
            <a:endParaRPr lang="uk-UA" sz="20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77813" y="44450"/>
            <a:ext cx="891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tabLst>
                <a:tab pos="1809750" algn="l"/>
              </a:tabLst>
            </a:pP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5611" name="Text Box 3"/>
          <p:cNvSpPr txBox="1">
            <a:spLocks noChangeArrowheads="1"/>
          </p:cNvSpPr>
          <p:nvPr/>
        </p:nvSpPr>
        <p:spPr bwMode="auto">
          <a:xfrm>
            <a:off x="215900" y="568325"/>
            <a:ext cx="8701088" cy="369888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uk-UA" b="0" dirty="0" smtClean="0"/>
              <a:t>Облік взаєморозрахунків з постачальниками та замовниками</a:t>
            </a:r>
            <a:endParaRPr lang="uk-UA" b="0" dirty="0"/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46016" y="955244"/>
            <a:ext cx="8837049" cy="32181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58775" lvl="1" indent="-358775">
              <a:lnSpc>
                <a:spcPct val="110000"/>
              </a:lnSpc>
              <a:buFontTx/>
              <a:buChar char="•"/>
              <a:defRPr/>
            </a:pPr>
            <a:r>
              <a:rPr lang="uk-UA" sz="1700" dirty="0">
                <a:solidFill>
                  <a:srgbClr val="000066"/>
                </a:solidFill>
              </a:rPr>
              <a:t>Розрахунки з постачальниками, замовниками, іншими дебіторами-кредиторами. Облік розрахунків по авансах виданих і отриманих. Контроль попередньої оплати в документах.</a:t>
            </a:r>
          </a:p>
          <a:p>
            <a:pPr marL="358775" lvl="1" indent="-358775">
              <a:lnSpc>
                <a:spcPct val="110000"/>
              </a:lnSpc>
              <a:buFontTx/>
              <a:buChar char="•"/>
              <a:defRPr/>
            </a:pPr>
            <a:r>
              <a:rPr lang="uk-UA" sz="1700" dirty="0">
                <a:solidFill>
                  <a:srgbClr val="000066"/>
                </a:solidFill>
              </a:rPr>
              <a:t>Графіки (календарні плани) платежів за умовами договору</a:t>
            </a:r>
          </a:p>
          <a:p>
            <a:pPr marL="358775" lvl="1" indent="-358775">
              <a:lnSpc>
                <a:spcPct val="110000"/>
              </a:lnSpc>
              <a:buFontTx/>
              <a:buChar char="•"/>
              <a:defRPr/>
            </a:pPr>
            <a:r>
              <a:rPr lang="uk-UA" sz="1700" dirty="0">
                <a:solidFill>
                  <a:srgbClr val="000066"/>
                </a:solidFill>
              </a:rPr>
              <a:t>Облік розрахунків в різних валютах, валютні переоцінки по рахунках, по документах (оперативно й </a:t>
            </a:r>
            <a:r>
              <a:rPr lang="uk-UA" sz="1700" dirty="0" err="1">
                <a:solidFill>
                  <a:srgbClr val="000066"/>
                </a:solidFill>
              </a:rPr>
              <a:t>регламентно</a:t>
            </a:r>
            <a:r>
              <a:rPr lang="uk-UA" sz="1700" dirty="0">
                <a:solidFill>
                  <a:srgbClr val="000066"/>
                </a:solidFill>
              </a:rPr>
              <a:t>), розцінка документів по курсу попередньої оплати</a:t>
            </a:r>
          </a:p>
          <a:p>
            <a:pPr marL="358775" lvl="1" indent="-358775">
              <a:lnSpc>
                <a:spcPct val="110000"/>
              </a:lnSpc>
              <a:buFontTx/>
              <a:buChar char="•"/>
              <a:defRPr/>
            </a:pPr>
            <a:r>
              <a:rPr lang="uk-UA" sz="1700" dirty="0">
                <a:solidFill>
                  <a:srgbClr val="000066"/>
                </a:solidFill>
              </a:rPr>
              <a:t>Оперативний контроль заборгованості</a:t>
            </a:r>
          </a:p>
          <a:p>
            <a:pPr marL="358775" lvl="1" indent="-358775">
              <a:lnSpc>
                <a:spcPct val="110000"/>
              </a:lnSpc>
              <a:buFontTx/>
              <a:buChar char="•"/>
              <a:defRPr/>
            </a:pPr>
            <a:r>
              <a:rPr lang="uk-UA" sz="1700" dirty="0" smtClean="0">
                <a:solidFill>
                  <a:srgbClr val="000066"/>
                </a:solidFill>
              </a:rPr>
              <a:t>Акти звіряння взаєморозрахунків, облік розрахунків по авансах, контроль попередньої оплати, динаміка заборгованості</a:t>
            </a:r>
          </a:p>
          <a:p>
            <a:pPr marL="358775" lvl="1" indent="-358775">
              <a:lnSpc>
                <a:spcPct val="110000"/>
              </a:lnSpc>
              <a:buFontTx/>
              <a:buChar char="•"/>
              <a:defRPr/>
            </a:pPr>
            <a:r>
              <a:rPr lang="uk-UA" sz="1700" dirty="0" smtClean="0">
                <a:solidFill>
                  <a:srgbClr val="000066"/>
                </a:solidFill>
              </a:rPr>
              <a:t>Зберігання </a:t>
            </a:r>
            <a:r>
              <a:rPr lang="uk-UA" sz="1700" dirty="0" err="1" smtClean="0">
                <a:solidFill>
                  <a:srgbClr val="000066"/>
                </a:solidFill>
              </a:rPr>
              <a:t>скан-копій</a:t>
            </a:r>
            <a:r>
              <a:rPr lang="uk-UA" sz="1700" dirty="0" smtClean="0">
                <a:solidFill>
                  <a:srgbClr val="000066"/>
                </a:solidFill>
              </a:rPr>
              <a:t> і будь-яких інших форматів документів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73415"/>
            <a:ext cx="8701088" cy="252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9"/>
          <a:stretch/>
        </p:blipFill>
        <p:spPr bwMode="auto">
          <a:xfrm>
            <a:off x="4564540" y="4311122"/>
            <a:ext cx="4339138" cy="2014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83287" y="-69603"/>
            <a:ext cx="774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uk-UA" sz="2000" b="1" dirty="0" smtClean="0">
                <a:solidFill>
                  <a:srgbClr val="000066"/>
                </a:solidFill>
              </a:rPr>
              <a:t>Бухгалтерський і податковий облік</a:t>
            </a:r>
            <a:endParaRPr lang="uk-UA" sz="20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77813" y="44450"/>
            <a:ext cx="891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tabLst>
                <a:tab pos="1809750" algn="l"/>
              </a:tabLst>
            </a:pPr>
            <a:endParaRPr lang="uk-UA" sz="2000" b="1" i="1">
              <a:solidFill>
                <a:schemeClr val="bg1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4450" y="1018273"/>
            <a:ext cx="9099550" cy="25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uk-UA" sz="1800" dirty="0">
                <a:solidFill>
                  <a:srgbClr val="000066"/>
                </a:solidFill>
              </a:rPr>
              <a:t>Реєстрація вхідних податкових накладних (імпорт з уніфікованого XML-формату, ручне введення)</a:t>
            </a:r>
          </a:p>
          <a:p>
            <a:pPr>
              <a:buFontTx/>
              <a:buChar char="•"/>
            </a:pPr>
            <a:r>
              <a:rPr lang="uk-UA" sz="1800" dirty="0">
                <a:solidFill>
                  <a:srgbClr val="000066"/>
                </a:solidFill>
              </a:rPr>
              <a:t>Виписка податкових накладних замовникам із врахуванням першої події, експорт в XML-формат для реєстрації в ЄРПН</a:t>
            </a:r>
          </a:p>
          <a:p>
            <a:pPr>
              <a:buFontTx/>
              <a:buChar char="•"/>
            </a:pPr>
            <a:r>
              <a:rPr lang="uk-UA" sz="1800" dirty="0">
                <a:solidFill>
                  <a:srgbClr val="000066"/>
                </a:solidFill>
              </a:rPr>
              <a:t>Реєстри інших документів, що формують податковий кредит</a:t>
            </a:r>
          </a:p>
          <a:p>
            <a:pPr>
              <a:buFontTx/>
              <a:buChar char="•"/>
            </a:pPr>
            <a:r>
              <a:rPr lang="uk-UA" sz="1800" dirty="0" smtClean="0">
                <a:solidFill>
                  <a:srgbClr val="000066"/>
                </a:solidFill>
              </a:rPr>
              <a:t>Контроль операцій по ПДВ (оперативний податковий кредит, податкові </a:t>
            </a:r>
            <a:r>
              <a:rPr lang="uk-UA" sz="1800" dirty="0" err="1" smtClean="0">
                <a:solidFill>
                  <a:srgbClr val="000066"/>
                </a:solidFill>
              </a:rPr>
              <a:t>зобов</a:t>
            </a:r>
            <a:r>
              <a:rPr lang="en-US" sz="1800" dirty="0" smtClean="0">
                <a:solidFill>
                  <a:srgbClr val="000066"/>
                </a:solidFill>
              </a:rPr>
              <a:t>’</a:t>
            </a:r>
            <a:r>
              <a:rPr lang="uk-UA" sz="1800" dirty="0" err="1" smtClean="0">
                <a:solidFill>
                  <a:srgbClr val="000066"/>
                </a:solidFill>
              </a:rPr>
              <a:t>язання</a:t>
            </a:r>
            <a:r>
              <a:rPr lang="uk-UA" sz="1800" dirty="0" smtClean="0">
                <a:solidFill>
                  <a:srgbClr val="000066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uk-UA" sz="1800" dirty="0" smtClean="0">
                <a:solidFill>
                  <a:srgbClr val="000066"/>
                </a:solidFill>
              </a:rPr>
              <a:t>Звітність по ПДВ (Декларація по ПДВ, додатки до Декларації, вивантаження в XML-формат)</a:t>
            </a:r>
            <a:endParaRPr lang="uk-UA" sz="1400" dirty="0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9674"/>
          <a:stretch/>
        </p:blipFill>
        <p:spPr>
          <a:xfrm>
            <a:off x="206205" y="3637753"/>
            <a:ext cx="4812022" cy="30678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31748"/>
          <a:stretch/>
        </p:blipFill>
        <p:spPr>
          <a:xfrm>
            <a:off x="4137584" y="3916701"/>
            <a:ext cx="4435830" cy="27888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83287" y="-69603"/>
            <a:ext cx="774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uk-UA" sz="2000" b="1" smtClean="0">
                <a:solidFill>
                  <a:srgbClr val="000066"/>
                </a:solidFill>
              </a:rPr>
              <a:t>Бухгалтерський і податковий облік</a:t>
            </a:r>
            <a:endParaRPr lang="uk-UA" sz="20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900" y="568325"/>
            <a:ext cx="8701088" cy="369888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uk-UA" b="0" dirty="0" smtClean="0"/>
              <a:t>Податковий облік. ПДВ</a:t>
            </a:r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324077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8421" y="1328438"/>
            <a:ext cx="5303762" cy="320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Штатний розклад</a:t>
            </a:r>
          </a:p>
          <a:p>
            <a:pPr marL="438150" lvl="1" indent="-342900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Управління кадрами</a:t>
            </a:r>
          </a:p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Табельний облік</a:t>
            </a:r>
          </a:p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Підбір персоналу. </a:t>
            </a:r>
            <a:r>
              <a:rPr lang="uk-UA" sz="1800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Рекрутинг</a:t>
            </a:r>
            <a:endParaRPr lang="uk-UA" sz="1800" dirty="0" smtClean="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Управління </a:t>
            </a:r>
            <a:r>
              <a:rPr lang="uk-UA" sz="1800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компетенціями</a:t>
            </a:r>
            <a:endParaRPr lang="uk-UA" sz="1800" dirty="0" smtClean="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Управління навчанням </a:t>
            </a:r>
          </a:p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Мотивація персоналу</a:t>
            </a:r>
          </a:p>
          <a:p>
            <a:pPr marL="438150" lvl="1" indent="-342900" eaLnBrk="1" hangingPunct="1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Заробітна плата (в т.ч., відрядна)</a:t>
            </a:r>
          </a:p>
          <a:p>
            <a:pPr marL="438150" lvl="1" indent="-342900">
              <a:spcBef>
                <a:spcPts val="600"/>
              </a:spcBef>
              <a:buBlip>
                <a:blip r:embed="rId3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BI аналіз даних</a:t>
            </a:r>
            <a:endParaRPr lang="uk-UA" sz="1800" dirty="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793" y="6275814"/>
            <a:ext cx="6372146" cy="307777"/>
          </a:xfrm>
          <a:prstGeom prst="rect">
            <a:avLst/>
          </a:prstGeom>
          <a:solidFill>
            <a:srgbClr val="66FF33">
              <a:alpha val="85000"/>
            </a:srgbClr>
          </a:solidFill>
          <a:ln w="31750">
            <a:noFill/>
            <a:miter lim="800000"/>
            <a:headEnd/>
            <a:tailEnd/>
          </a:ln>
        </p:spPr>
        <p:txBody>
          <a:bodyPr lIns="21600" tIns="46038" rIns="21600" bIns="46038"/>
          <a:lstStyle/>
          <a:p>
            <a:pPr algn="ctr">
              <a:spcBef>
                <a:spcPct val="50000"/>
              </a:spcBef>
            </a:pPr>
            <a:r>
              <a:rPr lang="uk-UA" sz="1400" smtClean="0">
                <a:solidFill>
                  <a:srgbClr val="000066"/>
                </a:solidFill>
              </a:rPr>
              <a:t>Управление процессами в единой корпоративной системе!</a:t>
            </a:r>
            <a:endParaRPr lang="uk-UA" sz="1400">
              <a:solidFill>
                <a:srgbClr val="00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24" y="1073951"/>
            <a:ext cx="4791499" cy="23995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6" y="4805017"/>
            <a:ext cx="9074112" cy="18599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74" y="3628598"/>
            <a:ext cx="2688773" cy="30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5900" y="543386"/>
            <a:ext cx="8701088" cy="369888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uk-UA" b="0" dirty="0" smtClean="0"/>
              <a:t>Напрями управління персоналом і розрахунку зарплати</a:t>
            </a:r>
            <a:endParaRPr lang="uk-UA" b="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383287" y="-33978"/>
            <a:ext cx="774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uk-UA" sz="2000" b="1" dirty="0" smtClean="0">
                <a:solidFill>
                  <a:srgbClr val="000066"/>
                </a:solidFill>
              </a:rPr>
              <a:t>Управління персоналом</a:t>
            </a:r>
            <a:endParaRPr lang="uk-UA" sz="20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535" y="5352313"/>
            <a:ext cx="1802453" cy="1115929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900" y="1141905"/>
            <a:ext cx="8332042" cy="1941173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med" len="lg"/>
          </a:ln>
        </p:spPr>
        <p:txBody>
          <a:bodyPr wrap="square" lIns="93600" tIns="46800" rIns="93600" bIns="46800">
            <a:spAutoFit/>
          </a:bodyPr>
          <a:lstStyle/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Формування особистої картки при прийомі робітника</a:t>
            </a:r>
          </a:p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cs typeface="Arial" pitchFamily="34" charset="0"/>
              </a:rPr>
              <a:t>У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сі види </a:t>
            </a:r>
            <a:r>
              <a:rPr lang="uk-UA" sz="1600" dirty="0" smtClean="0">
                <a:solidFill>
                  <a:srgbClr val="000066"/>
                </a:solidFill>
                <a:cs typeface="Arial" pitchFamily="34" charset="0"/>
              </a:rPr>
              <a:t>на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казів (прийом, переведення, </a:t>
            </a:r>
            <a:r>
              <a:rPr lang="uk-UA" sz="1600" dirty="0" smtClean="0">
                <a:solidFill>
                  <a:srgbClr val="000066"/>
                </a:solidFill>
                <a:cs typeface="Arial" pitchFamily="34" charset="0"/>
              </a:rPr>
              <a:t>з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вільнення, доплати тощо)</a:t>
            </a:r>
          </a:p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Формування призначень згідно кадрових наказів </a:t>
            </a:r>
          </a:p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Розподіл доступу до підрозділів / департаментів</a:t>
            </a:r>
          </a:p>
          <a:p>
            <a:pPr marL="438150" lvl="1" indent="-342900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Різноманітна інформація по робітниках і зручний пошук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50863" y="3152731"/>
            <a:ext cx="2869232" cy="1417953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med" len="lg"/>
          </a:ln>
        </p:spPr>
        <p:txBody>
          <a:bodyPr wrap="square" lIns="93600" tIns="46800" rIns="93600" bIns="46800">
            <a:spAutoFit/>
          </a:bodyPr>
          <a:lstStyle/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Стажі (трудова книжка)</a:t>
            </a:r>
          </a:p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Військовий облік</a:t>
            </a:r>
          </a:p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Освіта</a:t>
            </a:r>
          </a:p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Склад сім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’</a:t>
            </a: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ї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47676" y="3153890"/>
            <a:ext cx="3566859" cy="1417953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med" len="lg"/>
          </a:ln>
        </p:spPr>
        <p:txBody>
          <a:bodyPr wrap="square" lIns="93600" tIns="46800" rIns="93600" bIns="46800">
            <a:spAutoFit/>
          </a:bodyPr>
          <a:lstStyle/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cs typeface="Arial" pitchFamily="34" charset="0"/>
              </a:rPr>
              <a:t>І</a:t>
            </a: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нвалідність</a:t>
            </a:r>
          </a:p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cs typeface="Arial" pitchFamily="34" charset="0"/>
              </a:rPr>
              <a:t>І</a:t>
            </a: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сторія зміни прізвища</a:t>
            </a:r>
          </a:p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cs typeface="Arial" pitchFamily="34" charset="0"/>
              </a:rPr>
              <a:t>Порушення</a:t>
            </a: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трудової дисципліни</a:t>
            </a:r>
          </a:p>
          <a:p>
            <a:pPr marL="43815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uk-UA" sz="1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Нагороди та почесні звання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5900" y="4808004"/>
            <a:ext cx="8332042" cy="1541064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med" len="lg"/>
          </a:ln>
        </p:spPr>
        <p:txBody>
          <a:bodyPr wrap="square" lIns="93600" tIns="46800" rIns="93600" bIns="46800">
            <a:spAutoFit/>
          </a:bodyPr>
          <a:lstStyle/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Формування графіків відпусток і облік фактичних відпусток</a:t>
            </a:r>
          </a:p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cs typeface="Arial" pitchFamily="34" charset="0"/>
              </a:rPr>
              <a:t>Лікарняні та інші 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документи відсутності</a:t>
            </a:r>
          </a:p>
          <a:p>
            <a:pPr marL="95250" lvl="1" eaLnBrk="1" hangingPunct="1">
              <a:spcBef>
                <a:spcPts val="1200"/>
              </a:spcBef>
              <a:defRPr/>
            </a:pP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  (виклики до </a:t>
            </a:r>
            <a:r>
              <a:rPr lang="uk-UA" sz="1600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військомату</a:t>
            </a:r>
            <a:r>
              <a:rPr lang="uk-UA" sz="16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, мобілізація, донорство тощо)</a:t>
            </a:r>
          </a:p>
          <a:p>
            <a:pPr marL="438150" lvl="1" indent="-342900" eaLnBrk="1" hangingPunct="1">
              <a:spcBef>
                <a:spcPts val="1200"/>
              </a:spcBef>
              <a:buBlip>
                <a:blip r:embed="rId4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cs typeface="Arial" pitchFamily="34" charset="0"/>
              </a:rPr>
              <a:t>Велика кількість звітів</a:t>
            </a:r>
            <a:endParaRPr lang="uk-UA" sz="1600" dirty="0" smtClean="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5900" y="543386"/>
            <a:ext cx="8701088" cy="369888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uk-UA" b="0" dirty="0" smtClean="0"/>
              <a:t>Задачі управління персоналом</a:t>
            </a:r>
            <a:endParaRPr lang="uk-UA" b="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83287" y="-33978"/>
            <a:ext cx="774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uk-UA" sz="2000" b="1" dirty="0" smtClean="0">
                <a:solidFill>
                  <a:srgbClr val="000066"/>
                </a:solidFill>
              </a:rPr>
              <a:t>Управління персоналом</a:t>
            </a:r>
            <a:endParaRPr lang="uk-UA" sz="20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6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52133" y="17463"/>
            <a:ext cx="68918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uk-UA" sz="2000" b="1" dirty="0" smtClean="0">
                <a:solidFill>
                  <a:srgbClr val="000066"/>
                </a:solidFill>
                <a:cs typeface="Arial" pitchFamily="34" charset="0"/>
              </a:rPr>
              <a:t>Заробітна плата</a:t>
            </a:r>
            <a:endParaRPr lang="uk-UA" sz="20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959" y="547680"/>
            <a:ext cx="8599488" cy="358408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/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chemeClr val="bg1"/>
                </a:solidFill>
              </a:rPr>
              <a:t>Розрахунок заробітної плати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4036" y="1294792"/>
            <a:ext cx="6745649" cy="16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chemeClr val="accent6">
                    <a:lumMod val="50000"/>
                  </a:schemeClr>
                </a:solidFill>
              </a:rPr>
              <a:t>Централізований і децентралізований розрахунок заробітної плати по всій організації з врахуванням усіх структурних підрозділів (філій)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chemeClr val="accent6">
                    <a:lumMod val="50000"/>
                  </a:schemeClr>
                </a:solidFill>
              </a:rPr>
              <a:t>Нарахування погодинної зарплати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Автоматичне нарахування передбачених надбавок, доплат і компенсацій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Нарахування допомоги по соціальному страхуванню (в т.ч.,  лікарняних листів) </a:t>
            </a:r>
            <a:r>
              <a:rPr lang="uk-UA" altLang="ru-RU" sz="1400" dirty="0">
                <a:solidFill>
                  <a:srgbClr val="000066"/>
                </a:solidFill>
              </a:rPr>
              <a:t>і</a:t>
            </a:r>
            <a:r>
              <a:rPr lang="uk-UA" altLang="ru-RU" sz="1400" dirty="0" smtClean="0">
                <a:solidFill>
                  <a:srgbClr val="000066"/>
                </a:solidFill>
              </a:rPr>
              <a:t> відпускних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Нарахування місячної, квартальної, піврічної, річної та разових премій</a:t>
            </a:r>
            <a:endParaRPr lang="uk-UA" altLang="ru-RU" sz="1400" dirty="0">
              <a:solidFill>
                <a:srgbClr val="00006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753" y="1512103"/>
            <a:ext cx="1978694" cy="1316731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037" y="2844889"/>
            <a:ext cx="8662194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16000" indent="-216000">
              <a:spcBef>
                <a:spcPct val="0"/>
              </a:spcBef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Автоматичний розрахунок усіх податків, зборів, </a:t>
            </a:r>
            <a:r>
              <a:rPr lang="uk-UA" altLang="ru-RU" sz="1400" dirty="0" err="1" smtClean="0">
                <a:solidFill>
                  <a:srgbClr val="000066"/>
                </a:solidFill>
              </a:rPr>
              <a:t>обов</a:t>
            </a:r>
            <a:r>
              <a:rPr lang="en-US" altLang="ru-RU" sz="1400" dirty="0" smtClean="0">
                <a:solidFill>
                  <a:srgbClr val="000066"/>
                </a:solidFill>
              </a:rPr>
              <a:t>’</a:t>
            </a:r>
            <a:r>
              <a:rPr lang="uk-UA" altLang="ru-RU" sz="1400" dirty="0" err="1" smtClean="0">
                <a:solidFill>
                  <a:srgbClr val="000066"/>
                </a:solidFill>
              </a:rPr>
              <a:t>язкових</a:t>
            </a:r>
            <a:r>
              <a:rPr lang="uk-UA" altLang="ru-RU" sz="1400" dirty="0" smtClean="0">
                <a:solidFill>
                  <a:srgbClr val="000066"/>
                </a:solidFill>
              </a:rPr>
              <a:t> утримань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Розрахунок постійних утримань: по виконавчих листах, перерахуваннях в банки, плати за кредит, комунальні послуги тощо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Формування квартальної звітності по формі 1ДФ в розрізі податкових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Формування файлів по утриманню ЄСВ для конвертації в M.E.D</a:t>
            </a:r>
            <a:r>
              <a:rPr lang="en-US" altLang="ru-RU" sz="1400" dirty="0" err="1" smtClean="0">
                <a:solidFill>
                  <a:srgbClr val="000066"/>
                </a:solidFill>
              </a:rPr>
              <a:t>oc</a:t>
            </a:r>
            <a:endParaRPr lang="uk-UA" altLang="ru-RU" sz="1400" dirty="0">
              <a:solidFill>
                <a:srgbClr val="00006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083" y="4214553"/>
            <a:ext cx="6711725" cy="2380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4036" y="3963163"/>
            <a:ext cx="2270047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Формування платіжних відомостей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Формування файлів для зарахування заробітної плати на картки працівників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Формування проводок з розподілом по рахунках витрат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4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19251" y="65741"/>
            <a:ext cx="682474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uk-UA" sz="2000" b="1" dirty="0">
                <a:solidFill>
                  <a:srgbClr val="000066"/>
                </a:solidFill>
              </a:rPr>
              <a:t>ТО і ремонт обладнання</a:t>
            </a:r>
            <a:endParaRPr lang="ru-RU" sz="2000" b="1" baseline="30000" dirty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900" y="981526"/>
            <a:ext cx="5653300" cy="59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Класифікатор обладнання (об’єктів ремонту):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Паспортні дані та технічні характеристики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Дані про розміщення, стан, режими роботи обладнання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Інша інформація …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Довідник технічних місць: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Штатна структура основних фондів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Укомплектованість технічних місць об’єктами ремонту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Стан об’єктів ремонту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Візуальна сигналізація про невирішені проблеми на обладнанні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Облік руху номерних вузлів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Архів документів: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Паспорти обладнання та вузлів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Інструкції, кресленики, схеми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sz="1200" spc="50" dirty="0" smtClean="0">
                <a:ln w="11430"/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Фотографії місць маркування номерних вузлів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Нормативи міжремонтних періодів, рекомендації системи по зміні нормативів періодичності робіт: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IT-Enterprise порівнює середню фактичну періодичність ремонтів з нормативною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При виявленні відхилень автоматично генерує рекомендації по зміні нормативів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Карти ремонтів: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Перелік ремонтних операцій, технологія їх виконання (переходи)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Норми часу та розцінки трудомісткості виконання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Кваліфікація фахівців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Норми використання ТМЦ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Обладнання, інструмент, засоби захисту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3"/>
              </a:buBlip>
            </a:pPr>
            <a:r>
              <a:rPr lang="uk-UA" sz="1400" spc="50" dirty="0" smtClean="0">
                <a:ln w="11430"/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uk-UA" sz="1400" spc="50" dirty="0" err="1">
                <a:ln w="11430"/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ТОіР</a:t>
            </a:r>
            <a:r>
              <a:rPr lang="uk-UA" sz="1400" spc="50" dirty="0">
                <a:ln w="11430"/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щодоби автоматично перераховується з урахуванням поточних напрацювань і часу простоїв</a:t>
            </a:r>
          </a:p>
          <a:p>
            <a:pPr marL="541338" lvl="1" indent="-1651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uk-UA" altLang="ru-RU" sz="1200" dirty="0" smtClean="0">
              <a:solidFill>
                <a:srgbClr val="00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4821"/>
            <a:ext cx="9040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</a:rPr>
              <a:t>Застосування </a:t>
            </a:r>
            <a:r>
              <a:rPr lang="uk-UA" b="1" dirty="0">
                <a:solidFill>
                  <a:srgbClr val="000066"/>
                </a:solidFill>
              </a:rPr>
              <a:t>методології </a:t>
            </a:r>
            <a:r>
              <a:rPr lang="en-US" b="1" dirty="0" smtClean="0">
                <a:solidFill>
                  <a:srgbClr val="000066"/>
                </a:solidFill>
              </a:rPr>
              <a:t>RCM-2</a:t>
            </a:r>
            <a:endParaRPr lang="uk-UA" sz="800" b="1" spc="50" dirty="0" smtClean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75105" y="981529"/>
            <a:ext cx="5814168" cy="36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Опис параметрів експлуатації:</a:t>
            </a:r>
          </a:p>
          <a:p>
            <a:pPr marL="449263" lvl="1" indent="-1778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Найменування параметру</a:t>
            </a:r>
          </a:p>
          <a:p>
            <a:pPr marL="627063" lvl="1" indent="-177800" eaLnBrk="1" hangingPunct="1">
              <a:spcBef>
                <a:spcPts val="0"/>
              </a:spcBef>
              <a:buNone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(температура, вібрація, знос, …)</a:t>
            </a:r>
          </a:p>
          <a:p>
            <a:pPr marL="449263" lvl="1" indent="-1778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Нормоване значення</a:t>
            </a:r>
          </a:p>
          <a:p>
            <a:pPr marL="449263" lvl="1" indent="-1778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Періодичність контролю</a:t>
            </a:r>
          </a:p>
          <a:p>
            <a:pPr marL="449263" lvl="1" indent="-1778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ru-RU" sz="1200" dirty="0" smtClean="0">
                <a:solidFill>
                  <a:srgbClr val="000066"/>
                </a:solidFill>
              </a:rPr>
              <a:t>Прив’язка параметра до об’єктів ремонту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Плани періодичного огляду</a:t>
            </a:r>
          </a:p>
          <a:p>
            <a:pPr marL="177800" indent="33338">
              <a:spcBef>
                <a:spcPct val="0"/>
              </a:spcBef>
              <a:buNone/>
              <a:tabLst>
                <a:tab pos="177800" algn="l"/>
              </a:tabLst>
            </a:pPr>
            <a:r>
              <a:rPr lang="uk-UA" altLang="ru-RU" sz="1400" dirty="0" smtClean="0">
                <a:solidFill>
                  <a:srgbClr val="000066"/>
                </a:solidFill>
              </a:rPr>
              <a:t>обладнання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Інтеграція з АСУТП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r>
              <a:rPr lang="uk-UA" altLang="ru-RU" sz="1400" dirty="0" smtClean="0">
                <a:solidFill>
                  <a:srgbClr val="000066"/>
                </a:solidFill>
              </a:rPr>
              <a:t>Автоматичний план-графік </a:t>
            </a:r>
            <a:r>
              <a:rPr lang="uk-UA" altLang="ru-RU" sz="1400" dirty="0" err="1" smtClean="0">
                <a:solidFill>
                  <a:srgbClr val="000066"/>
                </a:solidFill>
              </a:rPr>
              <a:t>ТОіР</a:t>
            </a:r>
            <a:endParaRPr lang="uk-UA" altLang="ru-RU" sz="1400" dirty="0" smtClean="0">
              <a:solidFill>
                <a:srgbClr val="000066"/>
              </a:solidFill>
            </a:endParaRPr>
          </a:p>
          <a:p>
            <a:pPr marL="0" indent="195263">
              <a:spcBef>
                <a:spcPct val="0"/>
              </a:spcBef>
              <a:buNone/>
            </a:pPr>
            <a:r>
              <a:rPr lang="uk-UA" altLang="ru-RU" sz="1400" dirty="0" smtClean="0">
                <a:solidFill>
                  <a:srgbClr val="000066"/>
                </a:solidFill>
              </a:rPr>
              <a:t>по нормативах</a:t>
            </a: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 smtClean="0">
              <a:solidFill>
                <a:srgbClr val="000066"/>
              </a:solidFill>
            </a:endParaRP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 smtClean="0">
              <a:solidFill>
                <a:srgbClr val="000066"/>
              </a:solidFill>
            </a:endParaRP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 smtClean="0">
              <a:solidFill>
                <a:srgbClr val="000066"/>
              </a:solidFill>
            </a:endParaRP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 smtClean="0">
              <a:solidFill>
                <a:srgbClr val="000066"/>
              </a:solidFill>
            </a:endParaRP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 smtClean="0">
              <a:solidFill>
                <a:srgbClr val="000066"/>
              </a:solidFill>
            </a:endParaRPr>
          </a:p>
          <a:p>
            <a:pPr marL="216000" indent="-216000">
              <a:spcBef>
                <a:spcPct val="0"/>
              </a:spcBef>
              <a:buFontTx/>
              <a:buBlip>
                <a:blip r:embed="rId3"/>
              </a:buBlip>
            </a:pPr>
            <a:endParaRPr lang="uk-UA" altLang="ru-RU" sz="1400" dirty="0" smtClean="0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4"/>
          <a:stretch/>
        </p:blipFill>
        <p:spPr>
          <a:xfrm>
            <a:off x="5619258" y="3219681"/>
            <a:ext cx="3524742" cy="3485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0" y="5202084"/>
            <a:ext cx="2000151" cy="1502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5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" y="1395005"/>
            <a:ext cx="1296094" cy="138592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03648" y="1124744"/>
            <a:ext cx="3699438" cy="252028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b="4567"/>
          <a:stretch/>
        </p:blipFill>
        <p:spPr bwMode="auto">
          <a:xfrm>
            <a:off x="2699792" y="3254888"/>
            <a:ext cx="388843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880" y="476672"/>
            <a:ext cx="9360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Розрахунок КТГ, КВО, КЕ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044130" y="4981083"/>
            <a:ext cx="3888401" cy="1656184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 bwMode="auto">
          <a:xfrm>
            <a:off x="4572000" y="2708920"/>
            <a:ext cx="3846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6156176" y="4941168"/>
            <a:ext cx="3846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8494488" y="6637267"/>
            <a:ext cx="3846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рямоугольник 33"/>
          <p:cNvSpPr/>
          <p:nvPr/>
        </p:nvSpPr>
        <p:spPr>
          <a:xfrm>
            <a:off x="-16958" y="3639795"/>
            <a:ext cx="2860766" cy="16773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uk-UA" sz="1100" b="1" spc="50" dirty="0" smtClean="0">
                <a:ln w="1143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Коефіцієнт технічної готовності (КТГ):</a:t>
            </a:r>
            <a:endParaRPr lang="uk-UA" sz="1100" spc="50" dirty="0" smtClean="0">
              <a:ln w="11430"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400" spc="50" dirty="0" smtClean="0">
              <a:ln w="11430"/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100" u="sng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 доступності обладнання</a:t>
            </a:r>
            <a:r>
              <a:rPr lang="uk-UA" sz="1100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вірогідність того, що обладнання буде працездатним в </a:t>
            </a:r>
            <a:r>
              <a:rPr lang="uk-UA" sz="1100" spc="50" dirty="0" smtClean="0">
                <a:ln w="11430"/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uk-UA" sz="1100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овільний момент часу, крім планових періодів, протягом яких </a:t>
            </a:r>
            <a:r>
              <a:rPr lang="uk-UA" sz="1100" spc="50" dirty="0" smtClean="0">
                <a:ln w="11430"/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застосування обладнання за призначенням </a:t>
            </a:r>
            <a:r>
              <a:rPr lang="uk-UA" sz="1100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передбачається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76056" y="1060574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spc="50" dirty="0" smtClean="0">
                <a:ln w="1143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Коефіцієнт використання обладнання (КВО):</a:t>
            </a:r>
            <a:endParaRPr lang="uk-UA" sz="1100" spc="50" dirty="0" smtClean="0">
              <a:ln w="11430"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400" spc="50" dirty="0" smtClean="0">
              <a:ln w="11430"/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100" u="sng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 продуктивності</a:t>
            </a:r>
            <a:r>
              <a:rPr lang="uk-UA" sz="1100" spc="50" dirty="0" smtClean="0">
                <a:ln w="11430"/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тобто ступеня використання працездатного обладнання в технологічному процесі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612808" y="3140968"/>
            <a:ext cx="2674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spc="50" dirty="0" smtClean="0">
                <a:ln w="11430"/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Коефіцієнт ефективності (КЕ):</a:t>
            </a:r>
            <a:endParaRPr lang="uk-UA" sz="1100" spc="50" dirty="0" smtClean="0">
              <a:ln w="11430"/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400" spc="50" dirty="0" smtClean="0">
              <a:ln w="11430"/>
              <a:solidFill>
                <a:srgbClr val="00339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100" spc="50" dirty="0" smtClean="0">
                <a:ln w="11430"/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Показник загальної ефективності використання обладнання</a:t>
            </a:r>
          </a:p>
          <a:p>
            <a:r>
              <a:rPr lang="uk-UA" sz="1100" spc="50" dirty="0" smtClean="0">
                <a:ln w="11430"/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технологічному процесі</a:t>
            </a:r>
            <a:endParaRPr lang="uk-UA" sz="1100" spc="50" dirty="0" smtClean="0">
              <a:ln w="11430"/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5496" y="5808030"/>
                <a:ext cx="4320480" cy="57329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uk-UA" sz="2000" spc="50" smtClean="0">
                    <a:ln w="11430"/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abic Typesetting" panose="03020402040406030203" pitchFamily="66" charset="-78"/>
                  </a:rPr>
                  <a:t>К</a:t>
                </a:r>
                <a14:m>
                  <m:oMath xmlns:m="http://schemas.openxmlformats.org/officeDocument/2006/math">
                    <m:r>
                      <a:rPr lang="uk-UA" sz="2000" b="1" i="0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ТГ</m:t>
                    </m:r>
                    <m:r>
                      <a:rPr lang="uk-UA" sz="2000" b="1" i="1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Ткаленд.−Тплан. прост.−Тнепл.прост</m:t>
                        </m:r>
                      </m:num>
                      <m:den>
                        <m:r>
                          <a:rPr lang="uk-UA" sz="2000" b="1" i="1" spc="5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Ткаленд.−Тплан. прост.</m:t>
                        </m:r>
                      </m:den>
                    </m:f>
                  </m:oMath>
                </a14:m>
                <a:endParaRPr lang="uk-UA" sz="2000" b="1" spc="50" smtClean="0">
                  <a:ln w="11430"/>
                  <a:solidFill>
                    <a:srgbClr val="0033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8030"/>
                <a:ext cx="4320480" cy="573298"/>
              </a:xfrm>
              <a:prstGeom prst="rect">
                <a:avLst/>
              </a:prstGeom>
              <a:blipFill rotWithShape="1">
                <a:blip r:embed="rId7"/>
                <a:stretch>
                  <a:fillRect l="-155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148425" y="2297334"/>
                <a:ext cx="3923567" cy="48359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uk-UA" sz="1600" spc="50" dirty="0" smtClean="0">
                    <a:ln w="11430"/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abic Typesetting" panose="03020402040406030203" pitchFamily="66" charset="-78"/>
                  </a:rPr>
                  <a:t>К</a:t>
                </a:r>
                <a14:m>
                  <m:oMath xmlns:m="http://schemas.openxmlformats.org/officeDocument/2006/math">
                    <m:r>
                      <a:rPr lang="uk-UA" sz="1600" spc="50" dirty="0">
                        <a:ln w="11430"/>
                        <a:solidFill>
                          <a:srgbClr val="FF0000"/>
                        </a:solidFill>
                        <a:latin typeface="Cambria Math"/>
                      </a:rPr>
                      <m:t>В</m:t>
                    </m:r>
                    <m:r>
                      <a:rPr lang="uk-UA" sz="1600" b="0" i="0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О</m:t>
                    </m:r>
                    <m:r>
                      <a:rPr lang="uk-UA" sz="1600" b="1" i="1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6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6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uk-UA" sz="16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випуску.</m:t>
                        </m:r>
                      </m:num>
                      <m:den>
                        <m:d>
                          <m:dPr>
                            <m:ctrlPr>
                              <a:rPr lang="uk-UA" sz="1600" b="1" i="1" spc="50" smtClean="0">
                                <a:ln w="11430"/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1600" b="1" i="1" spc="50">
                                <a:ln w="11430"/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Ткаленд.−Тплан. прост.−Тнепл.прост</m:t>
                            </m:r>
                          </m:e>
                        </m:d>
                        <m:r>
                          <a:rPr lang="uk-UA" sz="16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uk-UA" sz="1600" b="1" i="1" spc="50" smtClean="0">
                            <a:ln w="1143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uk-UA" sz="1600" b="1" spc="50" dirty="0" smtClean="0">
                  <a:ln w="11430"/>
                  <a:solidFill>
                    <a:srgbClr val="0033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25" y="2297334"/>
                <a:ext cx="3923567" cy="483594"/>
              </a:xfrm>
              <a:prstGeom prst="rect">
                <a:avLst/>
              </a:prstGeom>
              <a:blipFill rotWithShape="1">
                <a:blip r:embed="rId8"/>
                <a:stretch>
                  <a:fillRect l="-933" b="-1266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 bwMode="auto">
          <a:xfrm>
            <a:off x="72240" y="5745163"/>
            <a:ext cx="4211727" cy="636165"/>
          </a:xfrm>
          <a:prstGeom prst="rect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28" charset="0"/>
              <a:ea typeface="ヒラギノ角ゴ Pro W3" pitchFamily="28" charset="-128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138399" y="2280941"/>
            <a:ext cx="3826089" cy="571995"/>
          </a:xfrm>
          <a:prstGeom prst="rect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28" charset="0"/>
              <a:ea typeface="ヒラギノ角ゴ Pro W3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863582" y="4401368"/>
                <a:ext cx="1793590" cy="33855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uk-UA" sz="1600" spc="50" dirty="0" smtClean="0">
                    <a:ln w="11430"/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abic Typesetting" panose="03020402040406030203" pitchFamily="66" charset="-78"/>
                  </a:rPr>
                  <a:t>К</a:t>
                </a:r>
                <a14:m>
                  <m:oMath xmlns:m="http://schemas.openxmlformats.org/officeDocument/2006/math">
                    <m:r>
                      <a:rPr lang="uk-UA" sz="1600" b="0" i="0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Е</m:t>
                    </m:r>
                    <m:r>
                      <a:rPr lang="uk-UA" sz="1600" b="1" i="1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uk-UA" sz="1600" spc="5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К</m:t>
                    </m:r>
                    <m:r>
                      <a:rPr lang="uk-UA" sz="1600" b="1" spc="5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Т</m:t>
                    </m:r>
                    <m:r>
                      <a:rPr lang="uk-UA" sz="1600" b="1" i="0" spc="50" smtClean="0">
                        <a:ln w="11430"/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Г </m:t>
                    </m:r>
                  </m:oMath>
                </a14:m>
                <a:r>
                  <a:rPr lang="uk-UA" sz="1600" b="1" spc="50" dirty="0" smtClean="0">
                    <a:ln w="11430"/>
                    <a:solidFill>
                      <a:srgbClr val="FF0000"/>
                    </a:solidFill>
                    <a:effectLst/>
                  </a:rPr>
                  <a:t>*</a:t>
                </a:r>
                <a:r>
                  <a:rPr lang="uk-UA" sz="1600" spc="50" dirty="0">
                    <a:ln w="11430"/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uk-UA" sz="1600" spc="50" dirty="0" smtClean="0">
                    <a:ln w="11430"/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abic Typesetting" panose="03020402040406030203" pitchFamily="66" charset="-78"/>
                  </a:rPr>
                  <a:t>КВ</a:t>
                </a:r>
                <a14:m>
                  <m:oMath xmlns:m="http://schemas.openxmlformats.org/officeDocument/2006/math">
                    <m:r>
                      <a:rPr lang="uk-UA" sz="1600" spc="50">
                        <a:ln w="11430"/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О</m:t>
                    </m:r>
                  </m:oMath>
                </a14:m>
                <a:endParaRPr lang="uk-UA" sz="1600" b="1" spc="50" dirty="0" smtClean="0">
                  <a:ln w="11430"/>
                  <a:solidFill>
                    <a:srgbClr val="003399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82" y="4401368"/>
                <a:ext cx="1793590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2041" t="-5357" b="-214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 bwMode="auto">
          <a:xfrm>
            <a:off x="6863582" y="4297165"/>
            <a:ext cx="1726819" cy="571995"/>
          </a:xfrm>
          <a:prstGeom prst="rect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28" charset="0"/>
              <a:ea typeface="ヒラギノ角ゴ Pro W3" pitchFamily="28" charset="-128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319251" y="23406"/>
            <a:ext cx="682474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0" algn="r" defTabSz="89535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0066"/>
                </a:solidFill>
              </a:rPr>
              <a:t>Аналіз і контроль ремонтних заходів</a:t>
            </a:r>
            <a:endParaRPr lang="uk-UA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8520" y="476672"/>
            <a:ext cx="9360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50" smtClean="0">
                <a:ln w="11430"/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Аналіз витрат на ТОіР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7" y="4463781"/>
            <a:ext cx="2620374" cy="199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408296" y="908720"/>
            <a:ext cx="3323944" cy="823791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6732240" y="913402"/>
            <a:ext cx="2376264" cy="819109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414453" y="1787447"/>
            <a:ext cx="3317788" cy="737151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7"/>
          <a:stretch>
            <a:fillRect/>
          </a:stretch>
        </p:blipFill>
        <p:spPr>
          <a:xfrm>
            <a:off x="6732240" y="1779219"/>
            <a:ext cx="2376264" cy="75467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8"/>
          <a:stretch>
            <a:fillRect/>
          </a:stretch>
        </p:blipFill>
        <p:spPr>
          <a:xfrm>
            <a:off x="3408297" y="2588829"/>
            <a:ext cx="3323944" cy="727855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9"/>
          <a:stretch>
            <a:fillRect/>
          </a:stretch>
        </p:blipFill>
        <p:spPr>
          <a:xfrm>
            <a:off x="6732240" y="2592809"/>
            <a:ext cx="2376264" cy="723875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3408297" y="3380915"/>
            <a:ext cx="3323944" cy="792087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1"/>
          <a:stretch>
            <a:fillRect/>
          </a:stretch>
        </p:blipFill>
        <p:spPr>
          <a:xfrm>
            <a:off x="6732240" y="3380915"/>
            <a:ext cx="2376264" cy="79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3848" y="4173002"/>
            <a:ext cx="5853339" cy="2433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8464" y="6165304"/>
            <a:ext cx="308722" cy="494259"/>
          </a:xfrm>
          <a:prstGeom prst="rect">
            <a:avLst/>
          </a:prstGeom>
        </p:spPr>
      </p:pic>
      <p:pic>
        <p:nvPicPr>
          <p:cNvPr id="24" name="Рисунок 23" descr="Затраты по иерархии_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0841" r="7336" b="18268"/>
          <a:stretch>
            <a:fillRect/>
          </a:stretch>
        </p:blipFill>
        <p:spPr bwMode="auto">
          <a:xfrm>
            <a:off x="142557" y="874579"/>
            <a:ext cx="3061291" cy="187417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319251" y="23406"/>
            <a:ext cx="682474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0" algn="r" defTabSz="89535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0066"/>
                </a:solidFill>
              </a:rPr>
              <a:t>Аналіз і контроль ремонтних заходів</a:t>
            </a:r>
            <a:endParaRPr lang="uk-UA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12" descr="data:image/jpg;base64,/9j/4AAQSkZJRgABAQAAAQABAAD/2wCEAAkGBhQSERUUEhISFRUWFxUVFBQYFhgeFxcRFhkVGBwXHxofHDIeFyUjGRQVIC8gJCcqLC0sFyI9NTAqNSYrLCkBCQoKDgwOGg8PGikkHSQpMDUpNTUsLSkpKS8tLDQsKTUpLCwsLykpLDUsLCwsLTUsLCwsMywqNSwpKTIsLjUuLP/AABEIAI4AjQMBIgACEQEDEQH/xAAbAAEAAgMBAQAAAAAAAAAAAAAABQcBAgYDBP/EADkQAAIBAwIEAwYEBAYDAAAAAAECAwAEEQYhBRIxQQcTIhQyQlFxgSMzUmEVQ6GxRFNykcHwJDRi/8QAGwEBAAIDAQEAAAAAAAAAAAAAAAEFAwQHAgb/xAAqEQACAgECBQMEAwEAAAAAAAAAAQIDBBExBSFBUWESE3GBobHwBjLBIv/aAAwDAQACEQMRAD8AvGlKUApSlAKUpQClKrjxH8R/JBt7VmMpbymaPeTzTj8GIYOZNxzNgiMHoWKrQHX8U1faW7cktwgcdUGWcfuVUFlH7kCvr4XxqG5UtBLHKoOCUYHlPyI6qf2ODVd6b8JpHiV7+5njdst7NbP5cUZP6iN5X+bk5JJ3bGajeO8BueDzLcrPNNbDC+0OOee232EuMG4hYnBB3XYrhlHMI5lx0qF0zqZLuPblWVQpkjDBgAwyrqw2kRhurjr3wQQJqhIpSlAKUpQClKUApSlAKUpQClKrjxH8RxADb2pZpS3lM0e8hlP8iId3OQGbBEYYbFyq0BnxG8RhCDb2rM0pbymMe8hlOMQRDu5yOZ8Hyww2LlVr28OfDn2Yi7uwrXbLhEH5drEc/hJud/U3M2dyx65ZmeHPh0bYi7vArXbLhEH5drEcny03OSeZuZ8kksdzlmawKECtJog6lWAZWBDKRkFTsQR3BFcrqPxT4fYy+VNPmQe8iKXK9/VjYfTOamNO6otr6LzLWZZFGzY2ZT1wyndT9aElY6h4DJwWZZ7dm9i5jyPgsbJ5D6kZc5kt5GxzL1BwR6wC9laZ1Ml5HkYWReXzYwwblLDKsrDZ0Ybq42YfIggSs8CurI6hlYFWUjIKkYII7gjtVP8AHeBy8DmWe3ZvYsnkchm9jZ2yYpAN5IHY/VWII9Q/EEbFyUqI03qRLyPmX0uvL5keQeUsMhgw2dGG6yDZh9wJehIpSlAKUpQClKUApSq38R/EgQg21qzGYt5bNHu/mnbyYhvmQ5GWwRHkbFiqkDPiP4kCAG2tWZpS3lsY95PNPSCL5ucjmbB8sMNixVa9/Dnw6NsRd3gU3bLhEH5drEcnyk3O/qbmbJyWO5yzNjw58OjbkXd4Fa7ZcRxjdLWI5PlpknLHmbmfJJLHckszWDQgVXWuddSvMeHcMIa6b86f4LZO5J/V/b67BrrXcrTHh3DCGuiPxpvgto+5J/Xv9vr030ppiKyh8uPLMTzSyn35JP1E/c4Hb7k1R8X4tHCh6Y87Hsu3lmzTQ7Ob2M6X0lDZRhYxzSHJkmYDzJHPUk9QM9s/8moTjfAZrKf+IcMUCQD/AMm1G0dxEOuFHRh12+o3yD2mK1NfA4/Eb6b/AH1LWT316/P78Fi64yj6SQ0lq2DiNus8DbdHQ+/HIOqMOx/uKlri3V1ZHUMrAqykZDKRggjuCO1VNxjgs9lcHiPDVy3W7tei3Cd2AHRhudu+47g2JpTVcHELdZ7dsg7Oh9+Nx1Rh2P8Acb10vAzqs2v11/VdUyqsrdb0ZWfHeBzcDnWe3ZvYixCOQW9kZ2yYZAN3t3b7qxBHqz5lnab1JHeRll9LrgSxEglGIBGCNnVgeZXGzA5H7SdzbLIjI6hkYFWUjIZSMEEdwRVPca4NNwO4WWBz7GWxHIwLezc5JNvLjd4GY7N7yMcjJyJN8xbFy0qJ07qOO7jLJ6XXAliJBZHIBG42ZSCGVx6WUgg1LUJFKUoBSlVt4ieJIizbWpZpS3lMY/zDLsPIixk8+45nwQme7kChGo8R/EfyQba1LNKzeUzR7uZTgeRFj4/UOZ8Hy8jq5Ar6PDnw49lIurwK12wwiDeO2iOfw03OT6m5mycknc5Zmz4c+HHsxF3eBWu2XCoPctoj/LTc5O55nySSTucszWBQJCq511rqV5jw7hhBuSPx5/gto+5z+vf7Z+fTOuddSvKeHcMINyfz5/gto+5z+rf7fXo0zpiOyh5I8szeqWVvflk7sT9zgdv9zVHxbi0cKPpjzsey7eWbVFDser2NdNaZisouSPJZvVLKffkf9RP3OB2z9anU715Y3r0i/wCa5xbZK2TnN6t7ls0ktEb1qwrc1gisJ5Rotchxvg09jcHiHDR6zvdWnwXCDOWAHRhknb6/MN15FbIa3MPMtxLVbW/ns15PNkFNaMkNJ6rg4hbrPA2QdnU+8kg6ow7Ef1qUurZZEZJFDI4KspGQykYII75FVRxng89hcHiHDVyTvd2g92eMHJZR2bqdh+47g2LpfVEHELdZ7dsqdmU+8jjGUYdiM/fttXT8HOqzavcr+q6plRZW63oyseM8Im4HcLLC7exk8sUrZIt+ZifZpsbvAzE4b3kY5GTzCS0NPahS7jLKCrqQssTY5o3IBxkbMCCGVx6WUgg4Nffd2iSo0cih0cFWUjIZTsQRVQ8U4XNwOdXjdjaE8sEzEkQhmz7LPgEtCSTyydY2ORnLK+8Yti5KVF8A4+l1GWUFXUhZYmxzxuQDg42IIIKsMqwIIJBqUoSQ2suKNbWFzMnvxwyMh+T8p5T9iQftXD+EmnI2murp/XJDPJZQE/y4YcAsP/qQsWY9SSf1HNkcRsFnikhkBKSI0bgHB5HBU79tjVM2HG5uBX0izKzW0hVrnAOVfZBeoO6yHHMMnDZU/BzCOpd9cj4q6hksuGTSwkiQ8saN+kyMF5vsM4/fFdRZXiTRrJGwdHAZGByCp3BFfJqHgUd5bS28wPJKpU46g9Qw/cMAftQk4rSOm47O3VEGWYBpZOrSSkZLE9xknH7fWpvNcbp3i81lMOG8RwJAMWtx8FxENlGezDGP6HfBbsDvXKOI491ORJX82+evfyXVU4zj/wA7Af8AfrXooxWFH/f3r0IqubMjZrms0IoBXk8mpXNaV6YrBWpTJTNQ1cVeW/8AD+LWc9qeRb2cW91Dn0OWxiTl7Ec2cjv9TnquL8UitoWmncIiDJP79gB3J6AVB6J4BNxG6j4neIY4Y8mwtz13/nv9eo+exGwHN9P/AB2i+WR7sOUF/bs/Hnv4NXKlH06PctKvG8s0ljaORVdHBVlYZBU9QRXtXLa31stkqxRKJrubIggyB88yOc4RFwSSSOh+RI6EVhwuhEay4vJaLIWjSWW2XJJ/8doWuolJ7mMo67/5rYxVx1WfhbpF1c3kzFy/mOshGBNPOVMk6gjKpyqEQnHMC7YAZasyhCFQ2qNMx3sPI/pcZMUvKCUYjB9J2dWGzIdmGx7ETNKElG8D45PwC5aCdWNmSDJGOZvZ+c4E8ZO7xM23zU7N6sGS7LS7SVFkjYOjgMrA5BU7gg1F6p0vHfQ8j+lxny5MAlGIwcqdnVhsyHZh9iKn4Dx6bgFy1vcBjZlgXTdvZ2c4E0Z6yRMR9Qdmw49YFraw0fBxG3MM4/eOQe/HJ2ZT/cdDVfcB47PaXA4dxI4m/wANc/BcR9Bufj7b9eh3962LW6WRFeNldGAZWU5DKdwQe9Q+sdHwcRtzDMMEeqOQe/HJ2ZT/AHHetDOwas2r25/R9UzJXY63qj5AKzXHad4/Nbz/AMO4ltcD/wBef4LmLoDn9W33779exrmGZh2YlrqsXPp2a7otYTU1qhSlK0z2MV8PGOLxWsLTTuFRepPUnsoHcnsK34vxiK1haadwkaDc/v2AHcnsK5zTGl5eLTJfcQjKWqnms7NviHaaQd89QO/+n3rnhXCp50+fKC3f+Lz+PzgtuVa8mumNLy8WmS+4hGUtUPNZ2Z+P5TSDvnsO/wDp961gKAVzGt9brYqscaeddzZFvbg9T+tzn0IvckjofkSOmU0wogq61okVcpOT1Y1vrZbJVjiXzrubIt4Aep3zI5z6EXBJJI6H5Ejl9E6Ja4Zrq8czebhpJCMe1dCFUH3LdSByrgebgEjkCqzROimuGa6vHM3nYaSQ7e09CEUH3LZSBhQB5uAT+GFDWgBWU8ilKUJFKUoBULqrS0d9DyPhXUN5cmAeUsMEEHZ1YbMh2I+RAImqUBSen9Qz8CuGt7oMbIsOZd2NqXJAkQ9ZIXIO/UHIOHBD3Rb3CyIroysjAMrKchlO4IPcEVEaq0tHfRFGwrgN5cnKDylhggg++jDZkOxHyIBFW6c1FNwO4a3ulf2IsMruxtWc7OpPqkhYg4PXYjZwwYQWfrLRsPEbcxTAhh6opV9+KTsw/pkd/wDYjh9O6imgn/h3EvTcD8if4LqPoCD+rb7/AF62nBOrqGRgysAysCCGU7ggjYgjvUHrLRsPErcxS+lh6oZl9+KTswP2GR3/ANiNDPwKs2r27N+j6p/u5lrscHqjxzXw8Z4zFawtNO4RF6nuT2AHck9BXN2vGb+yXyL2xu7p02S5tozIkydi2N1bsc7nH3P08F0XPxC6W84nGY4I8G1sWIJB/wAyUDbO2eU/PB2GD8Rjfx3Ilkei1aQW77/Hz9vsbssmKjqtz59MaWl4tMl9xFClqp5rOybow7SyDvnqAev+nZrWAoBXL631stkqxxJ513NkW9uD1xnMjn4EUAkk46HpgkdBpphRBV1rRIr5ScnqxrbWy2SrHGvnXc2Rb24PU/5jnPoRcEliR0PyJHMaK0U1wzXV4xm87BkkO3tI2IRQfct1xsMDzcAn8PAfGidEtcM11eOZvN3klO3tO4IRR8NsuBgDHm4BI8sKGs8Csp5AFZpShIpSlAKUpQClKUAqC1ZpOO+i5WwsihvLkKg45hujD40bA5l2zgEEEAidpQFJ6a1NNwOc2t2H9j5gN8s1oznAYNjMkLEHDAfPYMGU3TBOrqGRgysAysCCCp3BBGxBHeobVek476LlbCyAMI5MZxzdUYfGjYHMnfAxggEVhpvUs3A5zbXYc2XMAQSWa0ZyQGU4zJCxzg47HYMGVhBdeKVpBOrqGRgysAysCCCp3BBGxBFcxrbW4swsUKia8lB8mDIwAMkyyHPoRQCSxI6HcAEgSba21utkqxxJ513LnyLcHrgEmRz8CKASWOOh+RI5fRWiGuHe6vG87zsGSQ/4nG4RRjKWy7YXbzeUE/h4Vs6K0QbhmurtjN5pDSSMCDdYOQoUjMdsuBypsZcAt6OVTZwFCABWaUoSKUpQClKUApSlAKUpQClKUAqE1RpSK9jw+FdQRHJyhsc3VWU7SI2BzIdjgdCARN0oCpLHTfGLAeTaM/k7lUU28sS568hnkSVBnJ5DzAc3VjkmU0v4ayea898xcylWkV2DyTEYIWRgAqRqQPwUypKjmZgAoselCNBSlKEi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5501" y="551987"/>
            <a:ext cx="8909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spcAft>
                <a:spcPts val="1200"/>
              </a:spcAft>
            </a:pPr>
            <a:r>
              <a:rPr lang="uk-UA" b="1" dirty="0" smtClean="0">
                <a:solidFill>
                  <a:srgbClr val="000066"/>
                </a:solidFill>
              </a:rPr>
              <a:t>Планування закупівель під планові ремонти</a:t>
            </a:r>
            <a:endParaRPr lang="uk-UA" b="1" dirty="0">
              <a:solidFill>
                <a:srgbClr val="00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8609" y="5392846"/>
            <a:ext cx="8693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66"/>
                </a:solidFill>
              </a:rPr>
              <a:t>Формування потреби до закупівлі по картах ремонту</a:t>
            </a:r>
          </a:p>
          <a:p>
            <a:pPr marL="6858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66"/>
                </a:solidFill>
              </a:rPr>
              <a:t>Автоматичний контроль і резервування на складі вільних залишків</a:t>
            </a:r>
          </a:p>
          <a:p>
            <a:pPr marL="6858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66"/>
                </a:solidFill>
              </a:rPr>
              <a:t>Планування строків закупівлі з урахуванням циклу постачання</a:t>
            </a:r>
          </a:p>
          <a:p>
            <a:pPr marL="6858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66"/>
                </a:solidFill>
              </a:rPr>
              <a:t>План закупівель формується з різних джерел, одним з них є замовлення на закупівлю під </a:t>
            </a:r>
            <a:r>
              <a:rPr lang="uk-UA" sz="1600" dirty="0" err="1" smtClean="0">
                <a:solidFill>
                  <a:srgbClr val="000066"/>
                </a:solidFill>
              </a:rPr>
              <a:t>ТОіР</a:t>
            </a:r>
            <a:endParaRPr lang="uk-UA" sz="1600" dirty="0" smtClean="0">
              <a:solidFill>
                <a:srgbClr val="00006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038417"/>
            <a:ext cx="8896146" cy="4354429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19500" y="89910"/>
            <a:ext cx="55245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uk-UA" sz="2000" b="1" dirty="0" smtClean="0">
                <a:solidFill>
                  <a:srgbClr val="000066"/>
                </a:solidFill>
              </a:rPr>
              <a:t>Планування закупівель</a:t>
            </a:r>
            <a:endParaRPr lang="ru-RU" sz="2000" b="1" baseline="30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-390525" y="-66675"/>
            <a:ext cx="94361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uk-UA" sz="2000" b="1" dirty="0" smtClean="0">
                <a:solidFill>
                  <a:srgbClr val="000066"/>
                </a:solidFill>
              </a:rPr>
              <a:t>IT-Enterprise</a:t>
            </a:r>
            <a:endParaRPr lang="uk-UA" sz="2000" b="1" dirty="0">
              <a:solidFill>
                <a:srgbClr val="000066"/>
              </a:solidFill>
            </a:endParaRPr>
          </a:p>
        </p:txBody>
      </p:sp>
      <p:pic>
        <p:nvPicPr>
          <p:cNvPr id="23" name="Рисунок 17" descr="1_2_ms_breadth_licensing_partner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451" y="6125262"/>
            <a:ext cx="2906482" cy="4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/>
          <p:nvPr/>
        </p:nvSpPr>
        <p:spPr>
          <a:xfrm>
            <a:off x="153289" y="959829"/>
            <a:ext cx="42344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IT-ENTERPRISE. ОСНОВНІ КОМПЕТЕНЦІЇ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Реінжиніринг і побудова ефективної системи управління для підприємства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Комплексність: продажі, логістика, виробництво, закупівлі, фінанси, бухгалтерський облік, персонал, ...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Максимально оперативна підтримка законодавства України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Робота з міжнародними холдингами, інтерфейс український, російський, англійський, ...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Облік за міжнародними стандартами, </a:t>
            </a:r>
            <a:r>
              <a:rPr lang="uk-UA" sz="1400" dirty="0" err="1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транзакційна</a:t>
            </a:r>
            <a:r>
              <a:rPr lang="uk-UA" sz="14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система обліку по МСФЗ</a:t>
            </a:r>
            <a:endParaRPr lang="uk-UA" sz="1400" dirty="0">
              <a:solidFill>
                <a:srgbClr val="474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6631283" y="5141650"/>
            <a:ext cx="2323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ПАРТНЕРСТВО</a:t>
            </a:r>
            <a:endParaRPr lang="uk-UA" sz="1600" dirty="0">
              <a:solidFill>
                <a:srgbClr val="474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8"/>
          <p:cNvSpPr/>
          <p:nvPr/>
        </p:nvSpPr>
        <p:spPr>
          <a:xfrm>
            <a:off x="162933" y="5880354"/>
            <a:ext cx="3742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РІВЕНЬ Г2</a:t>
            </a: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dirty="0" smtClean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відповідності вимогам нормативних документів з технічного захисту інформації в Україні</a:t>
            </a:r>
            <a:endParaRPr lang="uk-UA" sz="1200" dirty="0">
              <a:solidFill>
                <a:srgbClr val="474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162933" y="3850642"/>
            <a:ext cx="3534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006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 РЕФОРМУВАННЯ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0067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СИСТЕМИ ЗАКУПІВЕЛЬ В УКРАЇНІ</a:t>
            </a:r>
            <a:endParaRPr lang="uk-UA" sz="1600" dirty="0">
              <a:solidFill>
                <a:srgbClr val="0067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105" y="5959363"/>
            <a:ext cx="373301" cy="430060"/>
          </a:xfrm>
          <a:prstGeom prst="rect">
            <a:avLst/>
          </a:prstGeom>
        </p:spPr>
      </p:pic>
      <p:pic>
        <p:nvPicPr>
          <p:cNvPr id="30" name="Рисунок 15" descr="Gold_Partner_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286" y="5524518"/>
            <a:ext cx="1057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18" descr="Intel Software Partner-logo_8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8451" y="5454069"/>
            <a:ext cx="6318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O_GoldPartner_clr.bmp"/>
          <p:cNvPicPr>
            <a:picLocks noChangeAspect="1"/>
          </p:cNvPicPr>
          <p:nvPr/>
        </p:nvPicPr>
        <p:blipFill>
          <a:blip r:embed="rId7" cstate="print"/>
          <a:srcRect l="4680" t="13503" b="19992"/>
          <a:stretch>
            <a:fillRect/>
          </a:stretch>
        </p:blipFill>
        <p:spPr>
          <a:xfrm>
            <a:off x="4481317" y="5475636"/>
            <a:ext cx="1591203" cy="2954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347" y="5591387"/>
            <a:ext cx="1171575" cy="4476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815" y="5959364"/>
            <a:ext cx="997564" cy="430060"/>
          </a:xfrm>
          <a:prstGeom prst="rect">
            <a:avLst/>
          </a:prstGeom>
        </p:spPr>
      </p:pic>
      <p:pic>
        <p:nvPicPr>
          <p:cNvPr id="35" name="Picture 4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1" y="4350511"/>
            <a:ext cx="2153831" cy="5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841" y="5475653"/>
            <a:ext cx="1879856" cy="23432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178053" y="1023329"/>
            <a:ext cx="4743878" cy="4054610"/>
            <a:chOff x="4415261" y="993644"/>
            <a:chExt cx="4336852" cy="4108264"/>
          </a:xfrm>
        </p:grpSpPr>
        <p:sp>
          <p:nvSpPr>
            <p:cNvPr id="38" name="Round Diagonal Corner Rectangle 2"/>
            <p:cNvSpPr/>
            <p:nvPr/>
          </p:nvSpPr>
          <p:spPr>
            <a:xfrm>
              <a:off x="6713086" y="993644"/>
              <a:ext cx="2039027" cy="1955872"/>
            </a:xfrm>
            <a:prstGeom prst="round2DiagRect">
              <a:avLst/>
            </a:prstGeom>
            <a:solidFill>
              <a:srgbClr val="0070C0"/>
            </a:solidFill>
            <a:ln w="3492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kern="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r>
                <a:rPr kumimoji="0" lang="uk-UA" sz="3600" b="0" i="0" u="none" strike="noStrike" kern="0" cap="none" spc="0" normalizeH="0" dirty="0" smtClean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uk-UA" kern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kern="0" baseline="30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kern="0" baseline="30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Українська компанія,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kern="0" baseline="30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національний продукт</a:t>
              </a:r>
              <a:endParaRPr kumimoji="0" lang="uk-UA" b="0" i="0" u="none" strike="noStrike" kern="0" cap="none" spc="0" normalizeH="0" baseline="30000" dirty="0" smtClean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ound Diagonal Corner Rectangle 3"/>
            <p:cNvSpPr/>
            <p:nvPr/>
          </p:nvSpPr>
          <p:spPr>
            <a:xfrm>
              <a:off x="4415261" y="3070539"/>
              <a:ext cx="2149907" cy="2031369"/>
            </a:xfrm>
            <a:prstGeom prst="round2DiagRect">
              <a:avLst/>
            </a:prstGeom>
            <a:solidFill>
              <a:srgbClr val="00B0F0"/>
            </a:solidFill>
            <a:ln w="3492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0" i="0" u="none" strike="noStrike" kern="0" cap="none" spc="0" normalizeH="0" baseline="30000" dirty="0" smtClean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Система класу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600" b="0" i="0" u="none" strike="noStrike" kern="0" cap="none" spc="0" normalizeH="0" baseline="30000" dirty="0" smtClean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4400" b="0" i="0" u="none" strike="noStrike" kern="0" cap="none" spc="0" normalizeH="0" baseline="30000" dirty="0" smtClean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ERP                  </a:t>
              </a:r>
              <a:r>
                <a:rPr lang="uk-UA" sz="1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ECM, ACM, MRPII, APS, MES, EAM RCM-2, SCM, CRM, SRM, …</a:t>
              </a:r>
              <a:endParaRPr kumimoji="0" lang="uk-UA" sz="1400" b="0" i="0" u="none" strike="noStrike" kern="0" cap="none" spc="0" normalizeH="0" baseline="3000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ound Diagonal Corner Rectangle 4"/>
            <p:cNvSpPr/>
            <p:nvPr/>
          </p:nvSpPr>
          <p:spPr>
            <a:xfrm flipH="1">
              <a:off x="4754879" y="1276550"/>
              <a:ext cx="1810287" cy="1672965"/>
            </a:xfrm>
            <a:prstGeom prst="round2DiagRect">
              <a:avLst/>
            </a:prstGeom>
            <a:solidFill>
              <a:srgbClr val="92D050"/>
            </a:solidFill>
            <a:ln w="3492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kern="0" baseline="30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ISO 9001: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kern="0" baseline="30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2000/2008</a:t>
              </a:r>
              <a:r>
                <a:rPr lang="uk-UA" sz="2800" kern="0" baseline="30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uk-UA" sz="2800" b="0" i="0" u="none" strike="noStrike" kern="0" cap="none" spc="0" normalizeH="0" baseline="30000" dirty="0" smtClean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ound Diagonal Corner Rectangle 5"/>
            <p:cNvSpPr/>
            <p:nvPr/>
          </p:nvSpPr>
          <p:spPr>
            <a:xfrm flipH="1">
              <a:off x="6713087" y="3070540"/>
              <a:ext cx="1516529" cy="1410022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492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600" kern="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ринку з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1987 </a:t>
              </a:r>
              <a:r>
                <a:rPr lang="uk-UA" sz="1600" kern="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року</a:t>
              </a:r>
              <a:endParaRPr kumimoji="0" lang="uk-UA" sz="1600" b="0" i="0" u="none" strike="noStrike" kern="0" cap="none" spc="0" normalizeH="0" baseline="30000" dirty="0" smtClean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Picture 4" descr="BVQI_DA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13734" y="2388710"/>
              <a:ext cx="1169935" cy="400964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3" name="Rectangle 9"/>
          <p:cNvSpPr/>
          <p:nvPr/>
        </p:nvSpPr>
        <p:spPr>
          <a:xfrm>
            <a:off x="153289" y="4948860"/>
            <a:ext cx="3534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ВЛАСНИЙ МАЙДАНЧИК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ПУБЛІЧНИХ ЗАКУПІВЕЛЬ</a:t>
            </a:r>
            <a:endParaRPr lang="uk-UA" sz="16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763" y="522055"/>
            <a:ext cx="43926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8" charset="-128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uk-UA" altLang="ru-RU" sz="1600" b="0" i="0" u="none" strike="noStrike" kern="1200" cap="none" spc="0" normalizeH="0" baseline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ヒラギノ角ゴ Pro W3" pitchFamily="28" charset="-128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1242534"/>
            <a:ext cx="2806555" cy="4888329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marR="0" lvl="1" indent="-342900" defTabSz="91440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tabLst/>
              <a:defRPr/>
            </a:pPr>
            <a:r>
              <a:rPr lang="uk-UA" sz="18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On-</a:t>
            </a:r>
            <a:r>
              <a:rPr lang="uk-UA" sz="1800" dirty="0" err="1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line</a:t>
            </a:r>
            <a:r>
              <a:rPr lang="uk-UA" sz="18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контроль виконання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Плану закупівель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Замовлень на закупівлю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Специфікацій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uk-UA" sz="1600" dirty="0" smtClean="0">
              <a:solidFill>
                <a:srgbClr val="474747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lvl="1" indent="-342900" eaLnBrk="1" hangingPunct="1">
              <a:lnSpc>
                <a:spcPct val="80000"/>
              </a:lnSpc>
              <a:spcBef>
                <a:spcPts val="60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800" dirty="0" err="1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On-line</a:t>
            </a:r>
            <a:r>
              <a:rPr lang="uk-UA" sz="18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аналітика закупівель</a:t>
            </a:r>
          </a:p>
          <a:p>
            <a:pPr marL="800100" marR="0" lvl="2" indent="-342900" defTabSz="914400" eaLnBrk="1" latinLnBrk="0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tabLst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 групах / підгрупах матеріалів</a:t>
            </a:r>
          </a:p>
          <a:p>
            <a:pPr marL="800100" marR="0" lvl="2" indent="-342900" defTabSz="914400" eaLnBrk="1" latinLnBrk="0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tabLst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 постачальниках</a:t>
            </a:r>
          </a:p>
          <a:p>
            <a:pPr marL="800100" marR="0" lvl="2" indent="-342900" defTabSz="914400" eaLnBrk="1" latinLnBrk="0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tabLst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 ринках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endParaRPr lang="uk-UA" sz="1600" dirty="0" smtClean="0">
              <a:solidFill>
                <a:srgbClr val="474747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lvl="1" indent="-342900" eaLnBrk="1" hangingPunct="1">
              <a:lnSpc>
                <a:spcPct val="80000"/>
              </a:lnSpc>
              <a:spcBef>
                <a:spcPts val="60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8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On-</a:t>
            </a:r>
            <a:r>
              <a:rPr lang="uk-UA" sz="1800" dirty="0" err="1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line</a:t>
            </a:r>
            <a:r>
              <a:rPr lang="uk-UA" sz="18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аналітика запасів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Віковий склад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Терміни придатності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 в розрізі партій, постачальників</a:t>
            </a:r>
          </a:p>
          <a:p>
            <a:pPr marL="800100" lvl="2" indent="-342900" eaLnBrk="1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Динаміка руху</a:t>
            </a:r>
          </a:p>
          <a:p>
            <a:pPr marL="800100" marR="0" lvl="2" indent="-342900" defTabSz="914400" eaLnBrk="1" latinLnBrk="0" hangingPunct="1">
              <a:lnSpc>
                <a:spcPct val="80000"/>
              </a:lnSpc>
              <a:spcBef>
                <a:spcPts val="0"/>
              </a:spcBef>
              <a:buClr>
                <a:srgbClr val="2D2D8A"/>
              </a:buClr>
              <a:buSzPct val="95000"/>
              <a:buFont typeface="Courier New" panose="02070309020205020404" pitchFamily="49" charset="0"/>
              <a:buChar char="o"/>
              <a:tabLst/>
              <a:defRPr/>
            </a:pPr>
            <a:r>
              <a:rPr lang="uk-UA" sz="1600" dirty="0" smtClean="0">
                <a:solidFill>
                  <a:srgbClr val="47474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…</a:t>
            </a:r>
            <a:endParaRPr lang="uk-UA" sz="1600" dirty="0">
              <a:solidFill>
                <a:srgbClr val="474747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73371" y="514933"/>
            <a:ext cx="8599488" cy="344047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/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Постачання і запаси. Контроль виконання і аналіз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63861" y="944562"/>
            <a:ext cx="6380139" cy="4631142"/>
            <a:chOff x="2763861" y="792162"/>
            <a:chExt cx="6380139" cy="463114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763861" y="792162"/>
              <a:ext cx="6380139" cy="4631142"/>
              <a:chOff x="2763861" y="792162"/>
              <a:chExt cx="6380139" cy="4631142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3861" y="792162"/>
                <a:ext cx="6380139" cy="4631142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 bwMode="auto">
              <a:xfrm>
                <a:off x="3527561" y="989835"/>
                <a:ext cx="139283" cy="853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ヒラギノ角ゴ Pro W3" pitchFamily="28" charset="-128"/>
                  </a:rPr>
                  <a:t>грн.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 bwMode="auto">
              <a:xfrm>
                <a:off x="3575863" y="3201925"/>
                <a:ext cx="139283" cy="853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ヒラギノ角ゴ Pro W3" pitchFamily="28" charset="-128"/>
                  </a:rPr>
                  <a:t>грн.</a:t>
                </a:r>
              </a:p>
            </p:txBody>
          </p:sp>
        </p:grpSp>
        <p:sp>
          <p:nvSpPr>
            <p:cNvPr id="17" name="Прямоугольник 16"/>
            <p:cNvSpPr/>
            <p:nvPr/>
          </p:nvSpPr>
          <p:spPr bwMode="auto">
            <a:xfrm>
              <a:off x="7239833" y="953664"/>
              <a:ext cx="959787" cy="2538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9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ヒラギノ角ゴ Pro W3" pitchFamily="28" charset="-128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900" smtClean="0">
                  <a:latin typeface="Calibri" panose="020F0502020204030204" pitchFamily="34" charset="0"/>
                  <a:ea typeface="ヒラギノ角ゴ Pro W3" pitchFamily="28" charset="-128"/>
                </a:rPr>
                <a:t>  Сумма, млн. </a:t>
              </a:r>
              <a:r>
                <a:rPr kumimoji="0" lang="uk-UA" sz="9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ヒラギノ角ゴ Pro W3" pitchFamily="28" charset="-128"/>
                </a:rPr>
                <a:t>грн.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9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28" charset="-128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1296" t="3224" b="4902"/>
          <a:stretch/>
        </p:blipFill>
        <p:spPr>
          <a:xfrm>
            <a:off x="5183756" y="3909751"/>
            <a:ext cx="3865297" cy="2743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03335" y="77235"/>
            <a:ext cx="6684021" cy="34073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uk-UA" sz="2000" b="1" dirty="0" smtClean="0">
                <a:solidFill>
                  <a:srgbClr val="000066"/>
                </a:solidFill>
              </a:rPr>
              <a:t>Бізнес-аналіз даних</a:t>
            </a:r>
            <a:endParaRPr lang="uk-UA" sz="2000" b="1" baseline="30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4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1107" y="1244174"/>
            <a:ext cx="7977093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Управління виконується комплексно в одній системі: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Розроблено єдиний класифікатор запасів, що дозволяє уникати дублів в обліку та при плануванні закупівель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Заявочна кампанія виконується швидше за рахунок переходу від паперової до електронної технології, вирішено питання територіальної </a:t>
            </a:r>
            <a:r>
              <a:rPr lang="uk-UA" sz="16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розподіленості</a:t>
            </a: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в процесі беруть участь економісти для контролю сум по бюджету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Процес є повністю прозорим і доступний керівництву підприємства для контролю та анал</a:t>
            </a:r>
            <a:r>
              <a:rPr lang="uk-UA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зу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Ведеться </a:t>
            </a:r>
            <a:r>
              <a:rPr lang="uk-UA" sz="16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ТОіР</a:t>
            </a: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виробничих фондів (насосні станції тощо), норми обслуговування, розрахунок трудомісткості, відмітка факту виконання. Коефіцієнт технічної готовності зріс на 20%.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37" y="4522061"/>
            <a:ext cx="1552971" cy="2068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" y="5283953"/>
            <a:ext cx="2503392" cy="140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4" y="5348898"/>
            <a:ext cx="1655628" cy="1241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" y="494632"/>
            <a:ext cx="705039" cy="66436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48033" y="593534"/>
            <a:ext cx="7494753" cy="466559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1800" dirty="0" smtClean="0">
                <a:solidFill>
                  <a:srgbClr val="FFFFFF"/>
                </a:solidFill>
                <a:latin typeface="Tahoma" pitchFamily="34" charset="0"/>
              </a:rPr>
              <a:t>Результати </a:t>
            </a:r>
            <a:r>
              <a:rPr lang="uk-UA" sz="1800" dirty="0" smtClean="0">
                <a:solidFill>
                  <a:schemeClr val="bg1"/>
                </a:solidFill>
                <a:latin typeface="Tahoma" pitchFamily="34" charset="0"/>
              </a:rPr>
              <a:t>впровадження в </a:t>
            </a:r>
            <a:r>
              <a:rPr lang="uk-UA" sz="1800" dirty="0" smtClean="0">
                <a:solidFill>
                  <a:schemeClr val="bg1"/>
                </a:solidFill>
              </a:rPr>
              <a:t>ПрАТ </a:t>
            </a:r>
            <a:r>
              <a:rPr lang="uk-UA" sz="1800" dirty="0" smtClean="0">
                <a:solidFill>
                  <a:schemeClr val="bg1"/>
                </a:solidFill>
              </a:rPr>
              <a:t>«АК «Київводоканал»</a:t>
            </a:r>
            <a:endParaRPr lang="uk-UA" sz="18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92064" y="-66675"/>
            <a:ext cx="6940732" cy="54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uk-UA" sz="1800" b="1" dirty="0" err="1" smtClean="0">
                <a:solidFill>
                  <a:srgbClr val="000066"/>
                </a:solidFill>
                <a:ea typeface="Tahoma" pitchFamily="34" charset="0"/>
                <a:cs typeface="Tahoma" pitchFamily="34" charset="0"/>
              </a:rPr>
              <a:t>ТОіР</a:t>
            </a:r>
            <a:r>
              <a:rPr lang="uk-UA" sz="1800" b="1" dirty="0" smtClean="0">
                <a:solidFill>
                  <a:srgbClr val="000066"/>
                </a:solidFill>
                <a:ea typeface="Tahoma" pitchFamily="34" charset="0"/>
                <a:cs typeface="Tahoma" pitchFamily="34" charset="0"/>
              </a:rPr>
              <a:t>, управління закупівлями</a:t>
            </a:r>
            <a:endParaRPr lang="uk-UA" sz="1800" b="1" dirty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749" y="4398669"/>
            <a:ext cx="6498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ТОіР</a:t>
            </a: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автотранспорту: інтеграція з GPS-моніторингом (звірення пробігу по шляхових листах), контроль заправки паливом в розрізі </a:t>
            </a:r>
            <a:r>
              <a:rPr lang="uk-UA" sz="16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скретч-карт</a:t>
            </a:r>
            <a:endParaRPr lang="uk-UA" sz="16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9" y="528986"/>
            <a:ext cx="8608653" cy="101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8" y="5071525"/>
            <a:ext cx="5930932" cy="159600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0566" y="1584678"/>
            <a:ext cx="4443755" cy="8097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roxima Nova Condensed" charset="0"/>
                <a:ea typeface="Proxima Nova Condensed" charset="0"/>
                <a:cs typeface="Proxima Nova Condensed" charset="0"/>
              </a:defRPr>
            </a:lvl1pPr>
          </a:lstStyle>
          <a:p>
            <a:pPr algn="l"/>
            <a:r>
              <a:rPr lang="uk-UA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Офіційний майданчик реформи</a:t>
            </a:r>
          </a:p>
          <a:p>
            <a:pPr algn="l"/>
            <a:r>
              <a:rPr lang="uk-UA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Державних </a:t>
            </a:r>
            <a:r>
              <a:rPr lang="uk-UA" sz="2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uk-UA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/продажів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91" y="1781093"/>
            <a:ext cx="3357318" cy="41692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2064" y="-66675"/>
            <a:ext cx="6940732" cy="54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1800" b="1" dirty="0" smtClean="0">
                <a:solidFill>
                  <a:srgbClr val="000066"/>
                </a:solidFill>
                <a:ea typeface="Tahoma" pitchFamily="34" charset="0"/>
                <a:cs typeface="Tahoma" pitchFamily="34" charset="0"/>
              </a:rPr>
              <a:t>SmartTender.biz</a:t>
            </a:r>
            <a:endParaRPr lang="uk-UA" sz="1800" b="1" dirty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96177"/>
            <a:ext cx="8693399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300"/>
              </a:spcBef>
              <a:buFontTx/>
              <a:buBlip>
                <a:blip r:embed="rId5"/>
              </a:buBlip>
            </a:pPr>
            <a:r>
              <a:rPr lang="uk-UA" sz="1600" dirty="0" smtClean="0">
                <a:solidFill>
                  <a:srgbClr val="000066"/>
                </a:solidFill>
              </a:rPr>
              <a:t>М</a:t>
            </a:r>
            <a:r>
              <a:rPr lang="uk-UA" sz="1600" dirty="0">
                <a:solidFill>
                  <a:srgbClr val="000066"/>
                </a:solidFill>
              </a:rPr>
              <a:t>и</a:t>
            </a:r>
            <a:r>
              <a:rPr lang="uk-UA" sz="1600" dirty="0" smtClean="0">
                <a:solidFill>
                  <a:srgbClr val="000066"/>
                </a:solidFill>
              </a:rPr>
              <a:t> одними з перших приєднались до Реформи державних закупівель України ті будували систему </a:t>
            </a:r>
            <a:r>
              <a:rPr lang="uk-UA" sz="1600" dirty="0" err="1" smtClean="0">
                <a:solidFill>
                  <a:srgbClr val="000066"/>
                </a:solidFill>
              </a:rPr>
              <a:t>ProZorro</a:t>
            </a:r>
            <a:endParaRPr lang="uk-UA" sz="1600" dirty="0" smtClean="0">
              <a:solidFill>
                <a:srgbClr val="000066"/>
              </a:solidFill>
            </a:endParaRPr>
          </a:p>
          <a:p>
            <a:pPr marL="216000" indent="-216000">
              <a:spcBef>
                <a:spcPts val="300"/>
              </a:spcBef>
              <a:buFontTx/>
              <a:buBlip>
                <a:blip r:embed="rId5"/>
              </a:buBlip>
            </a:pPr>
            <a:r>
              <a:rPr lang="uk-UA" sz="1600" dirty="0" smtClean="0">
                <a:solidFill>
                  <a:srgbClr val="000066"/>
                </a:solidFill>
              </a:rPr>
              <a:t>Займаємо провідні позиції на ринку Державних закупівель / продажів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5"/>
              </a:buBlip>
            </a:pPr>
            <a:r>
              <a:rPr lang="uk-UA" sz="1600" dirty="0" smtClean="0">
                <a:solidFill>
                  <a:srgbClr val="000066"/>
                </a:solidFill>
              </a:rPr>
              <a:t>Пропонуємо комплексне рішення, в </a:t>
            </a:r>
            <a:r>
              <a:rPr lang="uk-UA" sz="1600" dirty="0" err="1" smtClean="0">
                <a:solidFill>
                  <a:srgbClr val="000066"/>
                </a:solidFill>
              </a:rPr>
              <a:t>т.ч</a:t>
            </a:r>
            <a:r>
              <a:rPr lang="uk-UA" sz="1600" dirty="0" smtClean="0">
                <a:solidFill>
                  <a:srgbClr val="000066"/>
                </a:solidFill>
              </a:rPr>
              <a:t>., використовувати Електронний тендерний майданчик SmartTender.biz як єдиний кабінет для Закупівель / Продажів з можливістю подальшої інтеграції з обліковими системами Водоканалів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5"/>
              </a:buBlip>
            </a:pPr>
            <a:r>
              <a:rPr lang="uk-UA" sz="1600" dirty="0" smtClean="0">
                <a:solidFill>
                  <a:srgbClr val="000066"/>
                </a:solidFill>
              </a:rPr>
              <a:t>Замовнику доступні розширена аналітика та звітність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5"/>
              </a:buBlip>
            </a:pPr>
            <a:r>
              <a:rPr lang="uk-UA" sz="1600" dirty="0" smtClean="0">
                <a:solidFill>
                  <a:srgbClr val="000066"/>
                </a:solidFill>
              </a:rPr>
              <a:t>Із замовником працює особистий менеджер, проводиться навчання по роботі в системі</a:t>
            </a:r>
          </a:p>
          <a:p>
            <a:pPr marL="216000" indent="-216000">
              <a:spcBef>
                <a:spcPts val="300"/>
              </a:spcBef>
              <a:buFontTx/>
              <a:buBlip>
                <a:blip r:embed="rId5"/>
              </a:buBlip>
            </a:pPr>
            <a:r>
              <a:rPr lang="uk-UA" sz="1600" dirty="0" smtClean="0">
                <a:solidFill>
                  <a:srgbClr val="000066"/>
                </a:solidFill>
              </a:rPr>
              <a:t>Через майданчик можна успішно продавати </a:t>
            </a:r>
            <a:r>
              <a:rPr lang="uk-UA" sz="1600" dirty="0" err="1" smtClean="0">
                <a:solidFill>
                  <a:srgbClr val="000066"/>
                </a:solidFill>
              </a:rPr>
              <a:t>вторсировину</a:t>
            </a:r>
            <a:r>
              <a:rPr lang="uk-UA" sz="1600" dirty="0" smtClean="0">
                <a:solidFill>
                  <a:srgbClr val="000066"/>
                </a:solidFill>
              </a:rPr>
              <a:t> (металобрухт)</a:t>
            </a:r>
          </a:p>
        </p:txBody>
      </p:sp>
    </p:spTree>
    <p:extLst>
      <p:ext uri="{BB962C8B-B14F-4D97-AF65-F5344CB8AC3E}">
        <p14:creationId xmlns:p14="http://schemas.microsoft.com/office/powerpoint/2010/main" val="238107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84" y="1124308"/>
            <a:ext cx="3357318" cy="41692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39701" y="1155595"/>
            <a:ext cx="8556446" cy="3910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roxima Nova Condensed" charset="0"/>
                <a:ea typeface="Proxima Nova Condensed" charset="0"/>
                <a:cs typeface="Proxima Nova Condensed" charset="0"/>
              </a:defRPr>
            </a:lvl1pPr>
          </a:lstStyle>
          <a:p>
            <a:pPr algn="l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Успішний продаж металобрухту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124" b="5742"/>
          <a:stretch/>
        </p:blipFill>
        <p:spPr>
          <a:xfrm>
            <a:off x="6879291" y="1897540"/>
            <a:ext cx="2141264" cy="24524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442" y="1897540"/>
            <a:ext cx="3266573" cy="24524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9700" y="1806286"/>
            <a:ext cx="8556446" cy="3910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Proxima Nova Condensed" charset="0"/>
                <a:ea typeface="Proxima Nova Condensed" charset="0"/>
                <a:cs typeface="Proxima Nova Condensed" charset="0"/>
              </a:defRPr>
            </a:lvl1pPr>
          </a:lstStyle>
          <a:p>
            <a:pPr algn="l"/>
            <a:endParaRPr lang="ru-RU" sz="2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3148" y="1738623"/>
          <a:ext cx="3395040" cy="2851211"/>
        </p:xfrm>
        <a:graphic>
          <a:graphicData uri="http://schemas.openxmlformats.org/drawingml/2006/table">
            <a:tbl>
              <a:tblPr/>
              <a:tblGrid>
                <a:gridCol w="3395040">
                  <a:extLst>
                    <a:ext uri="{9D8B030D-6E8A-4147-A177-3AD203B41FA5}">
                      <a16:colId xmlns:a16="http://schemas.microsoft.com/office/drawing/2014/main" val="1186960976"/>
                    </a:ext>
                  </a:extLst>
                </a:gridCol>
              </a:tblGrid>
              <a:tr h="285121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КП "</a:t>
                      </a:r>
                      <a:r>
                        <a:rPr lang="ru-RU" sz="1800" b="1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Маріупольське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 ВУ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водопровідного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господарства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»</a:t>
                      </a:r>
                      <a:endParaRPr lang="uk-UA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roxima Nova Condensed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roxima Nova Condensed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ККП «</a:t>
                      </a:r>
                      <a:r>
                        <a:rPr lang="ru-RU" sz="1800" b="1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Маріупольтепломережа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roxima Nova Condensed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КП «</a:t>
                      </a:r>
                      <a:r>
                        <a:rPr lang="ru-RU" sz="1800" b="1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Бориславводоканал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roxima Nova Condensed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МКП «</a:t>
                      </a:r>
                      <a:r>
                        <a:rPr lang="ru-RU" sz="1800" b="1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Покровводоканал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1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roxima Nova Condensed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1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та</a:t>
                      </a:r>
                      <a:r>
                        <a:rPr lang="uk-UA" sz="21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roxima Nova Condensed" charset="0"/>
                          <a:cs typeface="Calibri" panose="020F0502020204030204" pitchFamily="34" charset="0"/>
                        </a:rPr>
                        <a:t> інші</a:t>
                      </a:r>
                      <a:endParaRPr lang="uk-UA" sz="21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roxima Nova Condensed" charset="0"/>
                        <a:cs typeface="Calibri" panose="020F0502020204030204" pitchFamily="34" charset="0"/>
                      </a:endParaRPr>
                    </a:p>
                  </a:txBody>
                  <a:tcPr marL="5179" marR="6905" marT="8285" marB="8285" anchor="ctr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141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98" y="4940757"/>
            <a:ext cx="8138514" cy="81666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92064" y="-66675"/>
            <a:ext cx="6940732" cy="54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1800" b="1" dirty="0" smtClean="0">
                <a:solidFill>
                  <a:srgbClr val="000066"/>
                </a:solidFill>
                <a:ea typeface="Tahoma" pitchFamily="34" charset="0"/>
                <a:cs typeface="Tahoma" pitchFamily="34" charset="0"/>
              </a:rPr>
              <a:t>SmartTender.biz</a:t>
            </a:r>
            <a:endParaRPr lang="uk-UA" sz="1800" b="1" dirty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9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52133" y="17463"/>
            <a:ext cx="68918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uk-UA" sz="2000" b="1" dirty="0" smtClean="0">
                <a:solidFill>
                  <a:srgbClr val="000066"/>
                </a:solidFill>
                <a:cs typeface="Arial" pitchFamily="34" charset="0"/>
              </a:rPr>
              <a:t>Управління проектами</a:t>
            </a:r>
            <a:endParaRPr lang="uk-UA" sz="2000" b="1" dirty="0">
              <a:solidFill>
                <a:srgbClr val="000066"/>
              </a:solidFill>
              <a:cs typeface="Arial" pitchFamily="34" charset="0"/>
            </a:endParaRPr>
          </a:p>
        </p:txBody>
      </p:sp>
      <p:pic>
        <p:nvPicPr>
          <p:cNvPr id="10" name="Рисунок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 r="3286"/>
          <a:stretch/>
        </p:blipFill>
        <p:spPr bwMode="auto">
          <a:xfrm>
            <a:off x="0" y="3033340"/>
            <a:ext cx="91440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4625" y="6292734"/>
            <a:ext cx="8794750" cy="320127"/>
          </a:xfrm>
          <a:prstGeom prst="rect">
            <a:avLst/>
          </a:prstGeom>
          <a:solidFill>
            <a:srgbClr val="66FF33">
              <a:alpha val="50000"/>
            </a:srgbClr>
          </a:solidFill>
          <a:ln w="31750">
            <a:noFill/>
            <a:miter lim="800000"/>
            <a:headEnd/>
            <a:tailEnd/>
          </a:ln>
        </p:spPr>
        <p:txBody>
          <a:bodyPr lIns="21600" tIns="46038" rIns="21600" bIns="46038"/>
          <a:lstStyle/>
          <a:p>
            <a:pPr algn="ctr">
              <a:spcBef>
                <a:spcPct val="50000"/>
              </a:spcBef>
            </a:pPr>
            <a:r>
              <a:rPr lang="uk-UA" sz="1400" kern="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Зрозуміло хто і за що відповідає, планові і фактичні витрати на проект</a:t>
            </a:r>
            <a:endParaRPr lang="uk-UA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6626" y="899956"/>
            <a:ext cx="8653004" cy="21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uk-UA" sz="1300" b="1" dirty="0" smtClean="0">
                <a:solidFill>
                  <a:schemeClr val="accent6">
                    <a:lumMod val="50000"/>
                  </a:schemeClr>
                </a:solidFill>
              </a:rPr>
              <a:t>Управління будь-якими проектами:  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uk-UA" sz="1300" dirty="0" smtClean="0">
                <a:solidFill>
                  <a:schemeClr val="accent6">
                    <a:lumMod val="50000"/>
                  </a:schemeClr>
                </a:solidFill>
              </a:rPr>
              <a:t>Інвестиційні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uk-UA" sz="1300" dirty="0" smtClean="0">
                <a:solidFill>
                  <a:schemeClr val="accent6">
                    <a:lumMod val="50000"/>
                  </a:schemeClr>
                </a:solidFill>
              </a:rPr>
              <a:t>Контрактні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uk-UA" sz="130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 marL="742950" lvl="1" indent="-285750" eaLnBrk="1" hangingPunct="1">
              <a:spcBef>
                <a:spcPct val="30000"/>
              </a:spcBef>
              <a:buFont typeface="Wingdings" pitchFamily="2" charset="2"/>
              <a:buBlip>
                <a:blip r:embed="rId4"/>
              </a:buBlip>
              <a:defRPr/>
            </a:pPr>
            <a:r>
              <a:rPr lang="uk-UA" sz="1300" b="1" dirty="0" smtClean="0">
                <a:solidFill>
                  <a:schemeClr val="accent6">
                    <a:lumMod val="50000"/>
                  </a:schemeClr>
                </a:solidFill>
              </a:rPr>
              <a:t>Облік фактичних витрат по проекту</a:t>
            </a:r>
          </a:p>
          <a:p>
            <a:pPr marL="742950" lvl="1" indent="-285750" eaLnBrk="1" hangingPunct="1"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uk-UA" sz="1300" b="1" dirty="0" smtClean="0">
                <a:solidFill>
                  <a:schemeClr val="accent6">
                    <a:lumMod val="50000"/>
                  </a:schemeClr>
                </a:solidFill>
              </a:rPr>
              <a:t>Багаторівневе планування та контроль виконання проектів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 sz="1300" dirty="0" smtClean="0">
                <a:solidFill>
                  <a:schemeClr val="accent6">
                    <a:lumMod val="50000"/>
                  </a:schemeClr>
                </a:solidFill>
              </a:rPr>
              <a:t>Планування календарних термінів по мережевому графіку робіт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 sz="1300" dirty="0" smtClean="0">
                <a:solidFill>
                  <a:schemeClr val="accent6">
                    <a:lumMod val="50000"/>
                  </a:schemeClr>
                </a:solidFill>
              </a:rPr>
              <a:t>Планування матеріалів, трудових ресурсів по роботах, виконавцях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 sz="1300" dirty="0" smtClean="0">
                <a:solidFill>
                  <a:schemeClr val="accent6">
                    <a:lumMod val="50000"/>
                  </a:schemeClr>
                </a:solidFill>
              </a:rPr>
              <a:t>Мережевий графік виконання робіт</a:t>
            </a:r>
            <a:endParaRPr lang="uk-UA" sz="13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9959" y="547680"/>
            <a:ext cx="8599488" cy="358408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/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chemeClr val="bg1"/>
                </a:solidFill>
              </a:rPr>
              <a:t>Управління проектами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710" y="1293320"/>
            <a:ext cx="9144000" cy="6690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uk-UA" sz="1800" dirty="0" smtClean="0">
                <a:solidFill>
                  <a:srgbClr val="000066"/>
                </a:solidFill>
              </a:rPr>
              <a:t>Документи підготовки бюджетів, проведення заявочної кампанії</a:t>
            </a:r>
            <a:endParaRPr lang="uk-UA" sz="1800" dirty="0">
              <a:solidFill>
                <a:srgbClr val="000066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68217885"/>
              </p:ext>
            </p:extLst>
          </p:nvPr>
        </p:nvGraphicFramePr>
        <p:xfrm>
          <a:off x="104870" y="477015"/>
          <a:ext cx="8878169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4710" y="932011"/>
            <a:ext cx="8807579" cy="3613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rgbClr val="000066"/>
                </a:solidFill>
              </a:defRPr>
            </a:lvl1pPr>
          </a:lstStyle>
          <a:p>
            <a:r>
              <a:rPr lang="uk-UA" b="0" smtClean="0"/>
              <a:t>Заявка в бюджет</a:t>
            </a:r>
            <a:endParaRPr lang="uk-UA" b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03335" y="77235"/>
            <a:ext cx="6684021" cy="34073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uk-UA" sz="2000" b="1" dirty="0" smtClean="0">
                <a:solidFill>
                  <a:srgbClr val="000066"/>
                </a:solidFill>
              </a:rPr>
              <a:t>Реалізація циклу фінансового управління</a:t>
            </a:r>
            <a:endParaRPr lang="uk-UA" sz="2000" b="1" baseline="30000" dirty="0">
              <a:solidFill>
                <a:srgbClr val="00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482"/>
          <a:stretch/>
        </p:blipFill>
        <p:spPr>
          <a:xfrm>
            <a:off x="104710" y="1656121"/>
            <a:ext cx="7893341" cy="2916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6566" y="4254910"/>
            <a:ext cx="5118498" cy="24284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837468" y="2309567"/>
            <a:ext cx="5099901" cy="848413"/>
          </a:xfrm>
          <a:prstGeom prst="rect">
            <a:avLst/>
          </a:prstGeom>
          <a:solidFill>
            <a:srgbClr val="FFF8DD">
              <a:alpha val="9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710" y="903731"/>
            <a:ext cx="8807579" cy="3438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rgbClr val="000066"/>
                </a:solidFill>
              </a:defRPr>
            </a:lvl1pPr>
          </a:lstStyle>
          <a:p>
            <a:r>
              <a:rPr lang="uk-UA" b="0" dirty="0" smtClean="0"/>
              <a:t>Візування, контроль і аналіз, здійснення платежів</a:t>
            </a:r>
            <a:endParaRPr lang="uk-UA" b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6597" y="7056754"/>
            <a:ext cx="9144000" cy="1433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48" y="7056754"/>
            <a:ext cx="9451904" cy="1578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56" y="1374996"/>
            <a:ext cx="4209040" cy="267460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35030" r="31726"/>
          <a:stretch/>
        </p:blipFill>
        <p:spPr bwMode="auto">
          <a:xfrm>
            <a:off x="-1" y="1247615"/>
            <a:ext cx="4235648" cy="26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8138" y="4049601"/>
            <a:ext cx="2455542" cy="2359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uk-UA" sz="1200" kern="0" dirty="0" smtClean="0"/>
              <a:t>Реєстр платежів на сьогодні</a:t>
            </a:r>
          </a:p>
          <a:p>
            <a:endParaRPr lang="uk-UA" sz="1200" kern="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37" y="4254768"/>
            <a:ext cx="9099439" cy="237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340419327"/>
              </p:ext>
            </p:extLst>
          </p:nvPr>
        </p:nvGraphicFramePr>
        <p:xfrm>
          <a:off x="104870" y="477015"/>
          <a:ext cx="8878169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Прямоугольник 17"/>
          <p:cNvSpPr/>
          <p:nvPr/>
        </p:nvSpPr>
        <p:spPr bwMode="auto">
          <a:xfrm>
            <a:off x="819150" y="4986288"/>
            <a:ext cx="7848600" cy="1566912"/>
          </a:xfrm>
          <a:prstGeom prst="rect">
            <a:avLst/>
          </a:prstGeom>
          <a:solidFill>
            <a:srgbClr val="FFF8DD">
              <a:alpha val="9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695575" y="4622934"/>
            <a:ext cx="438460" cy="214362"/>
          </a:xfrm>
          <a:prstGeom prst="rect">
            <a:avLst/>
          </a:prstGeom>
          <a:solidFill>
            <a:srgbClr val="FFF8DD">
              <a:alpha val="9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46655"/>
            <a:ext cx="4238625" cy="2676525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403335" y="77235"/>
            <a:ext cx="6684021" cy="34073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uk-UA" sz="2000" b="1" dirty="0" smtClean="0">
                <a:solidFill>
                  <a:srgbClr val="000066"/>
                </a:solidFill>
              </a:rPr>
              <a:t>Реалізація циклу фінансового управління</a:t>
            </a:r>
            <a:endParaRPr lang="uk-UA" sz="2000" b="1" baseline="30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4710" y="903731"/>
            <a:ext cx="8807579" cy="3570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rgbClr val="000066"/>
                </a:solidFill>
              </a:defRPr>
            </a:lvl1pPr>
          </a:lstStyle>
          <a:p>
            <a:r>
              <a:rPr lang="uk-UA" b="0" dirty="0"/>
              <a:t>К</a:t>
            </a:r>
            <a:r>
              <a:rPr lang="uk-UA" b="0" dirty="0" smtClean="0"/>
              <a:t>онтроль по бюджетних лімітах і аналіз </a:t>
            </a:r>
            <a:r>
              <a:rPr lang="uk-UA" b="0" dirty="0"/>
              <a:t>виконання </a:t>
            </a:r>
            <a:r>
              <a:rPr lang="uk-UA" b="0" dirty="0" smtClean="0"/>
              <a:t>бюджету</a:t>
            </a:r>
            <a:endParaRPr lang="uk-UA" b="0" dirty="0"/>
          </a:p>
        </p:txBody>
      </p:sp>
      <p:pic>
        <p:nvPicPr>
          <p:cNvPr id="11" name="Рисунок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899"/>
            <a:ext cx="5275353" cy="36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31" y="1261872"/>
            <a:ext cx="5011569" cy="34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11986749"/>
              </p:ext>
            </p:extLst>
          </p:nvPr>
        </p:nvGraphicFramePr>
        <p:xfrm>
          <a:off x="104870" y="486442"/>
          <a:ext cx="8878169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Скругленный прямоугольник 12"/>
          <p:cNvSpPr/>
          <p:nvPr/>
        </p:nvSpPr>
        <p:spPr bwMode="auto">
          <a:xfrm>
            <a:off x="-160961" y="1560389"/>
            <a:ext cx="4293392" cy="1293971"/>
          </a:xfrm>
          <a:prstGeom prst="roundRect">
            <a:avLst/>
          </a:prstGeom>
          <a:extLst/>
        </p:spPr>
        <p:txBody>
          <a:bodyPr wrap="square">
            <a:spAutoFit/>
          </a:bodyPr>
          <a:lstStyle/>
          <a:p>
            <a:pPr marL="144000" indent="36000">
              <a:buClr>
                <a:schemeClr val="tx1"/>
              </a:buClr>
              <a:buBlip>
                <a:blip r:embed="rId10"/>
              </a:buBlip>
            </a:pPr>
            <a:r>
              <a:rPr lang="uk-UA" sz="1400" dirty="0" smtClean="0">
                <a:solidFill>
                  <a:srgbClr val="000066"/>
                </a:solidFill>
                <a:cs typeface="Tahoma" pitchFamily="34" charset="0"/>
              </a:rPr>
              <a:t> При узгодженні виконується контроль перевищення ліміту</a:t>
            </a:r>
          </a:p>
          <a:p>
            <a:pPr marL="144000" indent="36000">
              <a:buClr>
                <a:schemeClr val="tx1"/>
              </a:buClr>
              <a:buBlip>
                <a:blip r:embed="rId10"/>
              </a:buBlip>
            </a:pPr>
            <a:r>
              <a:rPr lang="uk-UA" sz="1400" dirty="0" smtClean="0">
                <a:solidFill>
                  <a:srgbClr val="000066"/>
                </a:solidFill>
                <a:cs typeface="Tahoma" pitchFamily="34" charset="0"/>
              </a:rPr>
              <a:t> Оплата понад ліміт дозволена тільки для «захищених» статей, контроль виконується на рівні системи</a:t>
            </a:r>
            <a:endParaRPr lang="uk-UA" sz="1400" dirty="0">
              <a:solidFill>
                <a:srgbClr val="000066"/>
              </a:solidFill>
              <a:cs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03335" y="77235"/>
            <a:ext cx="6684021" cy="34073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uk-UA" sz="2000" b="1" dirty="0" smtClean="0">
                <a:solidFill>
                  <a:srgbClr val="000066"/>
                </a:solidFill>
              </a:rPr>
              <a:t>Реалізація циклу фінансового управління</a:t>
            </a:r>
            <a:endParaRPr lang="uk-UA" sz="2000" b="1" baseline="30000" dirty="0">
              <a:solidFill>
                <a:srgbClr val="0000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275352" y="5017977"/>
            <a:ext cx="3812003" cy="1384995"/>
          </a:xfrm>
          <a:prstGeom prst="roundRect">
            <a:avLst>
              <a:gd name="adj" fmla="val 0"/>
            </a:avLst>
          </a:prstGeom>
          <a:extLst/>
        </p:spPr>
        <p:txBody>
          <a:bodyPr wrap="square">
            <a:spAutoFit/>
          </a:bodyPr>
          <a:lstStyle/>
          <a:p>
            <a:pPr marL="144000" indent="36000">
              <a:buClr>
                <a:schemeClr val="tx1"/>
              </a:buClr>
              <a:buBlip>
                <a:blip r:embed="rId10"/>
              </a:buBlip>
            </a:pPr>
            <a:r>
              <a:rPr lang="uk-UA" sz="1400" dirty="0" smtClean="0">
                <a:solidFill>
                  <a:srgbClr val="000066"/>
                </a:solidFill>
                <a:cs typeface="Tahoma" pitchFamily="34" charset="0"/>
              </a:rPr>
              <a:t> Аналіз бюджету с  можливістю «drill-</a:t>
            </a:r>
            <a:r>
              <a:rPr lang="uk-UA" sz="1400" dirty="0" err="1" smtClean="0">
                <a:solidFill>
                  <a:srgbClr val="000066"/>
                </a:solidFill>
                <a:cs typeface="Tahoma" pitchFamily="34" charset="0"/>
              </a:rPr>
              <a:t>down</a:t>
            </a:r>
            <a:r>
              <a:rPr lang="uk-UA" sz="1400" dirty="0" smtClean="0">
                <a:solidFill>
                  <a:srgbClr val="000066"/>
                </a:solidFill>
                <a:cs typeface="Tahoma" pitchFamily="34" charset="0"/>
              </a:rPr>
              <a:t>» до первинних документів</a:t>
            </a:r>
          </a:p>
          <a:p>
            <a:pPr marL="144000" indent="36000">
              <a:buClr>
                <a:schemeClr val="tx1"/>
              </a:buClr>
              <a:buBlip>
                <a:blip r:embed="rId10"/>
              </a:buBlip>
            </a:pPr>
            <a:r>
              <a:rPr lang="uk-UA" sz="1400" dirty="0" smtClean="0">
                <a:solidFill>
                  <a:srgbClr val="000066"/>
                </a:solidFill>
                <a:cs typeface="Tahoma" pitchFamily="34" charset="0"/>
              </a:rPr>
              <a:t> Аналіз бюджету зростаючим підсумком (бюджет за декілька періодів)</a:t>
            </a:r>
          </a:p>
          <a:p>
            <a:pPr marL="144000" indent="36000">
              <a:buClr>
                <a:schemeClr val="tx1"/>
              </a:buClr>
              <a:buBlip>
                <a:blip r:embed="rId10"/>
              </a:buBlip>
            </a:pPr>
            <a:r>
              <a:rPr lang="uk-UA" sz="1400" dirty="0" smtClean="0">
                <a:solidFill>
                  <a:srgbClr val="000066"/>
                </a:solidFill>
                <a:cs typeface="Tahoma" pitchFamily="34" charset="0"/>
              </a:rPr>
              <a:t> Розподіл доступу до аналізу бюджету по ЦФВ</a:t>
            </a:r>
            <a:endParaRPr lang="uk-UA" sz="1400" dirty="0">
              <a:solidFill>
                <a:srgbClr val="000066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8474" y="1587457"/>
            <a:ext cx="823886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uk-UA" sz="1600" dirty="0" smtClean="0">
                <a:solidFill>
                  <a:srgbClr val="000066"/>
                </a:solidFill>
                <a:cs typeface="Tahoma" pitchFamily="34" charset="0"/>
              </a:rPr>
              <a:t>Гнучке коригування бюджету, перерозподіл або збільшення бюджету виконуються </a:t>
            </a:r>
            <a:r>
              <a:rPr lang="uk-UA" sz="1600" dirty="0" err="1" smtClean="0">
                <a:solidFill>
                  <a:srgbClr val="000066"/>
                </a:solidFill>
                <a:cs typeface="Tahoma" pitchFamily="34" charset="0"/>
              </a:rPr>
              <a:t>регламентно</a:t>
            </a:r>
            <a:r>
              <a:rPr lang="uk-UA" sz="1600" dirty="0" smtClean="0">
                <a:solidFill>
                  <a:srgbClr val="000066"/>
                </a:solidFill>
                <a:cs typeface="Tahoma" pitchFamily="34" charset="0"/>
              </a:rPr>
              <a:t> з фіксацією всіх змін</a:t>
            </a:r>
            <a:endParaRPr lang="uk-UA" sz="1600" dirty="0">
              <a:solidFill>
                <a:srgbClr val="000066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71211803"/>
              </p:ext>
            </p:extLst>
          </p:nvPr>
        </p:nvGraphicFramePr>
        <p:xfrm>
          <a:off x="104870" y="486442"/>
          <a:ext cx="8878169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4710" y="1022480"/>
            <a:ext cx="8807579" cy="4469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rgbClr val="000066"/>
                </a:solidFill>
              </a:defRPr>
            </a:lvl1pPr>
          </a:lstStyle>
          <a:p>
            <a:r>
              <a:rPr lang="uk-UA" b="0" dirty="0" smtClean="0"/>
              <a:t>Попереджувальні та коригувальні дії</a:t>
            </a:r>
            <a:endParaRPr lang="uk-UA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79" y="2351465"/>
            <a:ext cx="8020050" cy="866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010" y="3454998"/>
            <a:ext cx="5799214" cy="2918895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03335" y="77235"/>
            <a:ext cx="6684021" cy="34073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uk-UA" sz="2000" b="1" dirty="0" smtClean="0">
                <a:solidFill>
                  <a:srgbClr val="000066"/>
                </a:solidFill>
              </a:rPr>
              <a:t>Реалізація циклу фінансового управління</a:t>
            </a:r>
            <a:endParaRPr lang="uk-UA" sz="2000" b="1" baseline="30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1107" y="1244174"/>
            <a:ext cx="7977093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Побудована система управління бюджетами: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Виконується річне планування БРГК </a:t>
            </a:r>
            <a:r>
              <a:rPr lang="uk-UA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перегляд бюджету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Виконується помісячне планування БРГК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Оперативні платежі: виконуються з IT-Enterprise, з контролем по бюджету за місяць, інтеграція з системами «Клієнт-Банк»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Контроль виконання річного БРГК з урахуванням запланованих і фактичних оплат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 узгодженні договорів виконується контроль по затвердженому бюджету (по статтях)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endParaRPr lang="uk-UA" sz="16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37" y="4522061"/>
            <a:ext cx="1552971" cy="2068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" y="5283953"/>
            <a:ext cx="2503392" cy="140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4" y="5348898"/>
            <a:ext cx="1655628" cy="1241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" y="494632"/>
            <a:ext cx="705039" cy="66436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48033" y="593534"/>
            <a:ext cx="7494753" cy="466559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1800" dirty="0" smtClean="0">
                <a:solidFill>
                  <a:srgbClr val="FFFFFF"/>
                </a:solidFill>
                <a:latin typeface="Tahoma" pitchFamily="34" charset="0"/>
              </a:rPr>
              <a:t>Результати впровадження</a:t>
            </a:r>
            <a:r>
              <a:rPr lang="uk-UA" sz="1800" dirty="0" smtClean="0">
                <a:solidFill>
                  <a:schemeClr val="bg1"/>
                </a:solidFill>
                <a:latin typeface="Tahoma" pitchFamily="34" charset="0"/>
              </a:rPr>
              <a:t> в </a:t>
            </a:r>
            <a:r>
              <a:rPr lang="uk-UA" sz="1800" dirty="0" smtClean="0">
                <a:solidFill>
                  <a:schemeClr val="bg1"/>
                </a:solidFill>
              </a:rPr>
              <a:t>ПрАТ </a:t>
            </a:r>
            <a:r>
              <a:rPr lang="uk-UA" sz="1800" dirty="0" smtClean="0">
                <a:solidFill>
                  <a:schemeClr val="bg1"/>
                </a:solidFill>
              </a:rPr>
              <a:t>«АК «Київводоканал»</a:t>
            </a:r>
            <a:endParaRPr lang="uk-UA" sz="18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03335" y="77235"/>
            <a:ext cx="6684021" cy="34073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uk-UA" sz="2000" b="1" dirty="0">
                <a:solidFill>
                  <a:srgbClr val="000066"/>
                </a:solidFill>
              </a:rPr>
              <a:t>Ф</a:t>
            </a:r>
            <a:r>
              <a:rPr lang="uk-UA" sz="2000" b="1" dirty="0" smtClean="0">
                <a:solidFill>
                  <a:srgbClr val="000066"/>
                </a:solidFill>
              </a:rPr>
              <a:t>інансове управління</a:t>
            </a:r>
            <a:endParaRPr lang="uk-UA" sz="2000" b="1" baseline="30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20"/>
          <p:cNvSpPr>
            <a:spLocks noChangeArrowheads="1"/>
          </p:cNvSpPr>
          <p:nvPr/>
        </p:nvSpPr>
        <p:spPr bwMode="auto">
          <a:xfrm>
            <a:off x="228600" y="-250826"/>
            <a:ext cx="8915400" cy="9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tabLst>
                <a:tab pos="1809750" algn="l"/>
              </a:tabLst>
            </a:pPr>
            <a:r>
              <a:rPr lang="uk-UA" sz="2000" b="1" dirty="0" smtClean="0">
                <a:solidFill>
                  <a:srgbClr val="000066"/>
                </a:solidFill>
              </a:rPr>
              <a:t>Основні проекти впровадження</a:t>
            </a:r>
            <a:endParaRPr lang="uk-UA" sz="2000" b="1" i="1" dirty="0">
              <a:solidFill>
                <a:srgbClr val="FFFFFF"/>
              </a:solidFill>
            </a:endParaRPr>
          </a:p>
        </p:txBody>
      </p:sp>
      <p:sp>
        <p:nvSpPr>
          <p:cNvPr id="140" name="Text Box 9"/>
          <p:cNvSpPr txBox="1">
            <a:spLocks noChangeArrowheads="1"/>
          </p:cNvSpPr>
          <p:nvPr/>
        </p:nvSpPr>
        <p:spPr bwMode="auto">
          <a:xfrm>
            <a:off x="312438" y="515300"/>
            <a:ext cx="8549254" cy="29771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  <a:extLst/>
        </p:spPr>
        <p:txBody>
          <a:bodyPr lIns="0" tIns="0" rIns="0" bIns="0" anchor="ctr" anchorCtr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400" dirty="0" smtClean="0">
                <a:solidFill>
                  <a:srgbClr val="000066"/>
                </a:solidFill>
              </a:rPr>
              <a:t>Понад 300 крупних проектів. Понад 320 тисяч користувачів працює з системою IT-Enterprise.</a:t>
            </a:r>
            <a:endParaRPr lang="uk-UA" sz="1400" dirty="0">
              <a:solidFill>
                <a:srgbClr val="000066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62" y="4141629"/>
            <a:ext cx="736788" cy="491192"/>
          </a:xfrm>
          <a:prstGeom prst="rect">
            <a:avLst/>
          </a:prstGeom>
          <a:noFill/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98" y="5168950"/>
            <a:ext cx="767541" cy="476855"/>
          </a:xfrm>
          <a:prstGeom prst="rect">
            <a:avLst/>
          </a:prstGeom>
          <a:noFill/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10" y="4199089"/>
            <a:ext cx="544209" cy="456175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2739" r="2807"/>
          <a:stretch/>
        </p:blipFill>
        <p:spPr>
          <a:xfrm>
            <a:off x="4795162" y="5136072"/>
            <a:ext cx="609613" cy="659836"/>
          </a:xfrm>
          <a:prstGeom prst="rect">
            <a:avLst/>
          </a:prstGeom>
          <a:noFill/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-1386" b="49901"/>
          <a:stretch/>
        </p:blipFill>
        <p:spPr>
          <a:xfrm>
            <a:off x="3754661" y="4712724"/>
            <a:ext cx="1817902" cy="322728"/>
          </a:xfrm>
          <a:prstGeom prst="rect">
            <a:avLst/>
          </a:prstGeom>
          <a:noFill/>
        </p:spPr>
      </p:pic>
      <p:sp>
        <p:nvSpPr>
          <p:cNvPr id="117" name="Text Box 3"/>
          <p:cNvSpPr txBox="1">
            <a:spLocks noChangeArrowheads="1"/>
          </p:cNvSpPr>
          <p:nvPr/>
        </p:nvSpPr>
        <p:spPr bwMode="auto">
          <a:xfrm>
            <a:off x="3710892" y="6242102"/>
            <a:ext cx="2047196" cy="224037"/>
          </a:xfrm>
          <a:prstGeom prst="rect">
            <a:avLst/>
          </a:prstGeom>
          <a:noFill/>
          <a:ln>
            <a:noFill/>
          </a:ln>
          <a:extLst/>
        </p:spPr>
        <p:txBody>
          <a:bodyPr lIns="21600" tIns="46038" rIns="21600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МЕТАЛУРГІЯ</a:t>
            </a:r>
            <a:endParaRPr kumimoji="0" lang="uk-UA" sz="1100" b="0" i="0" u="none" strike="noStrike" kern="1200" cap="none" spc="0" normalizeH="0" baseline="0" dirty="0">
              <a:ln>
                <a:noFill/>
              </a:ln>
              <a:solidFill>
                <a:srgbClr val="0E5396"/>
              </a:solidFill>
              <a:effectLst/>
              <a:uLnTx/>
              <a:uFillTx/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07" y="4091526"/>
            <a:ext cx="537052" cy="589265"/>
          </a:xfrm>
          <a:prstGeom prst="rect">
            <a:avLst/>
          </a:prstGeom>
          <a:noFill/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76" y="5838446"/>
            <a:ext cx="735589" cy="193092"/>
          </a:xfrm>
          <a:prstGeom prst="rect">
            <a:avLst/>
          </a:prstGeom>
          <a:noFill/>
        </p:spPr>
      </p:pic>
      <p:cxnSp>
        <p:nvCxnSpPr>
          <p:cNvPr id="120" name="Прямая соединительная линия 119"/>
          <p:cNvCxnSpPr/>
          <p:nvPr/>
        </p:nvCxnSpPr>
        <p:spPr>
          <a:xfrm flipH="1">
            <a:off x="5635742" y="4099856"/>
            <a:ext cx="42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3767416" y="6276292"/>
            <a:ext cx="17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3714948" y="4116905"/>
            <a:ext cx="42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Рисунок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" y="5944958"/>
            <a:ext cx="1274204" cy="305730"/>
          </a:xfrm>
          <a:prstGeom prst="rect">
            <a:avLst/>
          </a:prstGeom>
          <a:noFill/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4" y="4630056"/>
            <a:ext cx="1057768" cy="762981"/>
          </a:xfrm>
          <a:prstGeom prst="rect">
            <a:avLst/>
          </a:prstGeom>
          <a:noFill/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" r="5285" b="9864"/>
          <a:stretch/>
        </p:blipFill>
        <p:spPr>
          <a:xfrm>
            <a:off x="2582291" y="5665631"/>
            <a:ext cx="904183" cy="229113"/>
          </a:xfrm>
          <a:prstGeom prst="rect">
            <a:avLst/>
          </a:prstGeom>
          <a:noFill/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8" y="4107904"/>
            <a:ext cx="734635" cy="550976"/>
          </a:xfrm>
          <a:prstGeom prst="rect">
            <a:avLst/>
          </a:prstGeom>
          <a:noFill/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08" y="4640876"/>
            <a:ext cx="654384" cy="558621"/>
          </a:xfrm>
          <a:prstGeom prst="rect">
            <a:avLst/>
          </a:prstGeom>
          <a:noFill/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7" r="-817" b="6726"/>
          <a:stretch/>
        </p:blipFill>
        <p:spPr>
          <a:xfrm>
            <a:off x="1646031" y="6029663"/>
            <a:ext cx="1497729" cy="148067"/>
          </a:xfrm>
          <a:prstGeom prst="rect">
            <a:avLst/>
          </a:prstGeom>
          <a:noFill/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23" y="4166574"/>
            <a:ext cx="528285" cy="739005"/>
          </a:xfrm>
          <a:prstGeom prst="rect">
            <a:avLst/>
          </a:prstGeom>
          <a:noFill/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78" y="5218535"/>
            <a:ext cx="511747" cy="358222"/>
          </a:xfrm>
          <a:prstGeom prst="rect">
            <a:avLst/>
          </a:prstGeom>
          <a:noFill/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7" y="4156429"/>
            <a:ext cx="748775" cy="397998"/>
          </a:xfrm>
          <a:prstGeom prst="rect">
            <a:avLst/>
          </a:prstGeom>
          <a:noFill/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3" y="4143019"/>
            <a:ext cx="591662" cy="358695"/>
          </a:xfrm>
          <a:prstGeom prst="rect">
            <a:avLst/>
          </a:prstGeom>
          <a:noFill/>
        </p:spPr>
      </p:pic>
      <p:pic>
        <p:nvPicPr>
          <p:cNvPr id="147" name="Рисунок 14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r="2298" b="9379"/>
          <a:stretch/>
        </p:blipFill>
        <p:spPr>
          <a:xfrm>
            <a:off x="1485357" y="5626939"/>
            <a:ext cx="1052977" cy="348951"/>
          </a:xfrm>
          <a:prstGeom prst="rect">
            <a:avLst/>
          </a:prstGeom>
          <a:noFill/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90" y="4112551"/>
            <a:ext cx="417910" cy="466757"/>
          </a:xfrm>
          <a:prstGeom prst="rect">
            <a:avLst/>
          </a:prstGeom>
          <a:noFill/>
        </p:spPr>
      </p:pic>
      <p:sp>
        <p:nvSpPr>
          <p:cNvPr id="149" name="Text Box 3"/>
          <p:cNvSpPr txBox="1">
            <a:spLocks noChangeArrowheads="1"/>
          </p:cNvSpPr>
          <p:nvPr/>
        </p:nvSpPr>
        <p:spPr bwMode="auto">
          <a:xfrm>
            <a:off x="290515" y="6251429"/>
            <a:ext cx="3315327" cy="224037"/>
          </a:xfrm>
          <a:prstGeom prst="rect">
            <a:avLst/>
          </a:prstGeom>
          <a:noFill/>
          <a:ln>
            <a:noFill/>
          </a:ln>
          <a:extLst/>
        </p:spPr>
        <p:txBody>
          <a:bodyPr lIns="21600" tIns="46038" rIns="21600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МАШИНОБУДУВАННЯ</a:t>
            </a:r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" y="5601749"/>
            <a:ext cx="1038795" cy="242520"/>
          </a:xfrm>
          <a:prstGeom prst="rect">
            <a:avLst/>
          </a:prstGeom>
          <a:noFill/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02" y="4600933"/>
            <a:ext cx="993609" cy="603264"/>
          </a:xfrm>
          <a:prstGeom prst="rect">
            <a:avLst/>
          </a:prstGeom>
          <a:noFill/>
        </p:spPr>
      </p:pic>
      <p:pic>
        <p:nvPicPr>
          <p:cNvPr id="153" name="Рисунок 15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t="6191" r="1"/>
          <a:stretch/>
        </p:blipFill>
        <p:spPr>
          <a:xfrm>
            <a:off x="1074647" y="5238280"/>
            <a:ext cx="1306694" cy="316509"/>
          </a:xfrm>
          <a:prstGeom prst="rect">
            <a:avLst/>
          </a:prstGeom>
          <a:noFill/>
        </p:spPr>
      </p:pic>
      <p:cxnSp>
        <p:nvCxnSpPr>
          <p:cNvPr id="154" name="Прямая соединительная линия 153"/>
          <p:cNvCxnSpPr/>
          <p:nvPr/>
        </p:nvCxnSpPr>
        <p:spPr>
          <a:xfrm>
            <a:off x="133028" y="4077547"/>
            <a:ext cx="13555" cy="20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222678" y="4029382"/>
            <a:ext cx="3276000" cy="19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3538904" y="4113163"/>
            <a:ext cx="42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226121" y="6265269"/>
            <a:ext cx="3168000" cy="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Рисунок 1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71" y="1478787"/>
            <a:ext cx="678438" cy="563951"/>
          </a:xfrm>
          <a:prstGeom prst="rect">
            <a:avLst/>
          </a:prstGeom>
          <a:noFill/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3" y="2176614"/>
            <a:ext cx="696081" cy="452001"/>
          </a:xfrm>
          <a:prstGeom prst="rect">
            <a:avLst/>
          </a:prstGeom>
          <a:noFill/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6" y="2770766"/>
            <a:ext cx="628498" cy="285305"/>
          </a:xfrm>
          <a:prstGeom prst="rect">
            <a:avLst/>
          </a:prstGeom>
          <a:noFill/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" y="1427613"/>
            <a:ext cx="1073691" cy="385204"/>
          </a:xfrm>
          <a:prstGeom prst="rect">
            <a:avLst/>
          </a:prstGeom>
          <a:noFill/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2" y="2266404"/>
            <a:ext cx="813598" cy="610198"/>
          </a:xfrm>
          <a:prstGeom prst="rect">
            <a:avLst/>
          </a:prstGeom>
          <a:noFill/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15" y="3037346"/>
            <a:ext cx="493021" cy="294057"/>
          </a:xfrm>
          <a:prstGeom prst="rect">
            <a:avLst/>
          </a:prstGeom>
          <a:noFill/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1" y="2720086"/>
            <a:ext cx="1013880" cy="290563"/>
          </a:xfrm>
          <a:prstGeom prst="rect">
            <a:avLst/>
          </a:prstGeom>
          <a:noFill/>
        </p:spPr>
      </p:pic>
      <p:sp>
        <p:nvSpPr>
          <p:cNvPr id="178" name="Text Box 3"/>
          <p:cNvSpPr txBox="1">
            <a:spLocks noChangeArrowheads="1"/>
          </p:cNvSpPr>
          <p:nvPr/>
        </p:nvSpPr>
        <p:spPr bwMode="auto">
          <a:xfrm>
            <a:off x="4173502" y="3466981"/>
            <a:ext cx="1453063" cy="224037"/>
          </a:xfrm>
          <a:prstGeom prst="rect">
            <a:avLst/>
          </a:prstGeom>
          <a:noFill/>
          <a:ln>
            <a:noFill/>
          </a:ln>
          <a:extLst/>
        </p:spPr>
        <p:txBody>
          <a:bodyPr lIns="21600" tIns="46038" rIns="21600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БАНКИ</a:t>
            </a:r>
            <a:endParaRPr kumimoji="0" lang="uk-UA" sz="1100" b="0" i="0" u="none" strike="noStrike" kern="1200" cap="none" spc="0" normalizeH="0" baseline="0" dirty="0">
              <a:ln>
                <a:noFill/>
              </a:ln>
              <a:solidFill>
                <a:srgbClr val="0E5396"/>
              </a:solidFill>
              <a:effectLst/>
              <a:uLnTx/>
              <a:uFillTx/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Text Box 3"/>
          <p:cNvSpPr txBox="1">
            <a:spLocks noChangeArrowheads="1"/>
          </p:cNvSpPr>
          <p:nvPr/>
        </p:nvSpPr>
        <p:spPr bwMode="auto">
          <a:xfrm>
            <a:off x="0" y="3541919"/>
            <a:ext cx="2572426" cy="270060"/>
          </a:xfrm>
          <a:prstGeom prst="rect">
            <a:avLst/>
          </a:prstGeom>
          <a:noFill/>
          <a:ln>
            <a:noFill/>
          </a:ln>
          <a:extLst/>
        </p:spPr>
        <p:txBody>
          <a:bodyPr lIns="21600" tIns="46038" rIns="21600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ПІЩЕВА, ХІМІЧНА 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ФАРМАЦЕВТИЧНА ГАЛУЗІ</a:t>
            </a:r>
            <a:endParaRPr kumimoji="0" lang="uk-UA" sz="1100" b="0" i="0" u="none" strike="noStrike" kern="1200" cap="none" spc="0" normalizeH="0" baseline="0" dirty="0">
              <a:ln>
                <a:noFill/>
              </a:ln>
              <a:solidFill>
                <a:srgbClr val="0E5396"/>
              </a:solidFill>
              <a:effectLst/>
              <a:uLnTx/>
              <a:uFillTx/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99" y="2074591"/>
            <a:ext cx="1320702" cy="132601"/>
          </a:xfrm>
          <a:prstGeom prst="rect">
            <a:avLst/>
          </a:prstGeom>
          <a:noFill/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85" y="3007612"/>
            <a:ext cx="444922" cy="461160"/>
          </a:xfrm>
          <a:prstGeom prst="rect">
            <a:avLst/>
          </a:prstGeom>
          <a:noFill/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85" y="1407530"/>
            <a:ext cx="884946" cy="474934"/>
          </a:xfrm>
          <a:prstGeom prst="rect">
            <a:avLst/>
          </a:prstGeom>
          <a:noFill/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10054" b="16161"/>
          <a:stretch/>
        </p:blipFill>
        <p:spPr>
          <a:xfrm>
            <a:off x="211590" y="3147843"/>
            <a:ext cx="888501" cy="272873"/>
          </a:xfrm>
          <a:prstGeom prst="rect">
            <a:avLst/>
          </a:prstGeom>
          <a:noFill/>
        </p:spPr>
      </p:pic>
      <p:pic>
        <p:nvPicPr>
          <p:cNvPr id="194" name="Рисунок 19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0" y="2859735"/>
            <a:ext cx="1067050" cy="456754"/>
          </a:xfrm>
          <a:prstGeom prst="rect">
            <a:avLst/>
          </a:prstGeom>
          <a:noFill/>
        </p:spPr>
      </p:pic>
      <p:cxnSp>
        <p:nvCxnSpPr>
          <p:cNvPr id="234" name="Прямая соединительная линия 233"/>
          <p:cNvCxnSpPr/>
          <p:nvPr/>
        </p:nvCxnSpPr>
        <p:spPr>
          <a:xfrm>
            <a:off x="2372827" y="1426556"/>
            <a:ext cx="13555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>
            <a:off x="138072" y="1502547"/>
            <a:ext cx="13555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H="1">
            <a:off x="3971511" y="1463713"/>
            <a:ext cx="42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flipV="1">
            <a:off x="293461" y="3467317"/>
            <a:ext cx="1980000" cy="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4112518" y="1446518"/>
            <a:ext cx="13555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flipH="1">
            <a:off x="5635880" y="1460876"/>
            <a:ext cx="42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 flipV="1">
            <a:off x="4190182" y="3462124"/>
            <a:ext cx="1358738" cy="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" name="Рисунок 240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563" b="4793"/>
          <a:stretch/>
        </p:blipFill>
        <p:spPr>
          <a:xfrm>
            <a:off x="2618841" y="1476170"/>
            <a:ext cx="866697" cy="620375"/>
          </a:xfrm>
          <a:prstGeom prst="rect">
            <a:avLst/>
          </a:prstGeom>
          <a:noFill/>
        </p:spPr>
      </p:pic>
      <p:pic>
        <p:nvPicPr>
          <p:cNvPr id="242" name="Рисунок 241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10291" r="17673" b="8925"/>
          <a:stretch/>
        </p:blipFill>
        <p:spPr>
          <a:xfrm>
            <a:off x="3234837" y="2128269"/>
            <a:ext cx="708980" cy="682885"/>
          </a:xfrm>
          <a:prstGeom prst="rect">
            <a:avLst/>
          </a:prstGeom>
          <a:noFill/>
        </p:spPr>
      </p:pic>
      <p:sp>
        <p:nvSpPr>
          <p:cNvPr id="243" name="Text Box 3"/>
          <p:cNvSpPr txBox="1">
            <a:spLocks noChangeArrowheads="1"/>
          </p:cNvSpPr>
          <p:nvPr/>
        </p:nvSpPr>
        <p:spPr bwMode="auto">
          <a:xfrm>
            <a:off x="2469893" y="3578919"/>
            <a:ext cx="1680928" cy="321625"/>
          </a:xfrm>
          <a:prstGeom prst="rect">
            <a:avLst/>
          </a:prstGeom>
          <a:noFill/>
          <a:ln>
            <a:noFill/>
          </a:ln>
          <a:extLst/>
        </p:spPr>
        <p:txBody>
          <a:bodyPr lIns="21600" tIns="46038" rIns="21600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БУДІВНИЦТВО І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rgbClr val="0E5396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КОМУНАЛЬНИЙ СЕКТОР</a:t>
            </a:r>
            <a:endParaRPr kumimoji="0" lang="uk-UA" sz="1100" b="0" i="0" u="none" strike="noStrike" kern="1200" cap="none" spc="0" normalizeH="0" baseline="0" dirty="0">
              <a:ln>
                <a:noFill/>
              </a:ln>
              <a:solidFill>
                <a:srgbClr val="0E5396"/>
              </a:solidFill>
              <a:effectLst/>
              <a:uLnTx/>
              <a:uFillTx/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4" name="Рисунок 243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006" r="3126"/>
          <a:stretch/>
        </p:blipFill>
        <p:spPr>
          <a:xfrm>
            <a:off x="2626995" y="2659963"/>
            <a:ext cx="633865" cy="622734"/>
          </a:xfrm>
          <a:prstGeom prst="rect">
            <a:avLst/>
          </a:prstGeom>
          <a:noFill/>
        </p:spPr>
      </p:pic>
      <p:cxnSp>
        <p:nvCxnSpPr>
          <p:cNvPr id="245" name="Прямая соединительная линия 244"/>
          <p:cNvCxnSpPr/>
          <p:nvPr/>
        </p:nvCxnSpPr>
        <p:spPr>
          <a:xfrm>
            <a:off x="2527887" y="1424864"/>
            <a:ext cx="13555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flipV="1">
            <a:off x="2583443" y="3453480"/>
            <a:ext cx="1332000" cy="3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7" name="Picture 2" descr="http://www.segodnya.ua/img/article/3947/76_main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54" y="1920592"/>
            <a:ext cx="606998" cy="392424"/>
          </a:xfrm>
          <a:prstGeom prst="rect">
            <a:avLst/>
          </a:prstGeom>
          <a:noFill/>
          <a:extLst/>
        </p:spPr>
      </p:pic>
      <p:pic>
        <p:nvPicPr>
          <p:cNvPr id="248" name="Picture 2" descr="http://silrada.com.ua/img_upload/pics/34091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5" y="1868755"/>
            <a:ext cx="686744" cy="863830"/>
          </a:xfrm>
          <a:prstGeom prst="rect">
            <a:avLst/>
          </a:prstGeom>
          <a:noFill/>
          <a:extLst/>
        </p:spPr>
      </p:pic>
      <p:cxnSp>
        <p:nvCxnSpPr>
          <p:cNvPr id="249" name="Прямая соединительная линия 248"/>
          <p:cNvCxnSpPr/>
          <p:nvPr/>
        </p:nvCxnSpPr>
        <p:spPr>
          <a:xfrm>
            <a:off x="180509" y="1361880"/>
            <a:ext cx="2088000" cy="10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4155619" y="1369014"/>
            <a:ext cx="1404000" cy="10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flipV="1">
            <a:off x="3767815" y="4009787"/>
            <a:ext cx="1764000" cy="19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>
            <a:off x="2602367" y="1361880"/>
            <a:ext cx="1296000" cy="10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3" name="Рисунок 25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26291" y="3104935"/>
            <a:ext cx="2780440" cy="452146"/>
          </a:xfrm>
          <a:prstGeom prst="rect">
            <a:avLst/>
          </a:prstGeom>
          <a:noFill/>
        </p:spPr>
      </p:pic>
      <p:pic>
        <p:nvPicPr>
          <p:cNvPr id="254" name="Picture 2" descr="http://mignews.com.ua/modules/news/images/articles/changing/5504787-ukroboronprom-v-poiskakh-direktorov-na-.jpg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18676" r="4165" b="2220"/>
          <a:stretch/>
        </p:blipFill>
        <p:spPr bwMode="auto">
          <a:xfrm>
            <a:off x="7657317" y="2109716"/>
            <a:ext cx="1318476" cy="754978"/>
          </a:xfrm>
          <a:prstGeom prst="rect">
            <a:avLst/>
          </a:prstGeom>
          <a:noFill/>
          <a:extLst/>
        </p:spPr>
      </p:pic>
      <p:pic>
        <p:nvPicPr>
          <p:cNvPr id="255" name="Picture 4" descr="http://bastion-opk.ru/VVT/ANTONOV_LOGO_01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53" y="2021530"/>
            <a:ext cx="1629008" cy="458535"/>
          </a:xfrm>
          <a:prstGeom prst="rect">
            <a:avLst/>
          </a:prstGeom>
          <a:noFill/>
          <a:extLst/>
        </p:spPr>
      </p:pic>
      <p:cxnSp>
        <p:nvCxnSpPr>
          <p:cNvPr id="256" name="Прямая соединительная линия 255"/>
          <p:cNvCxnSpPr/>
          <p:nvPr/>
        </p:nvCxnSpPr>
        <p:spPr>
          <a:xfrm>
            <a:off x="5873980" y="2121953"/>
            <a:ext cx="23039" cy="423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>
            <a:off x="8987772" y="2093576"/>
            <a:ext cx="25295" cy="4260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5961013" y="6411638"/>
            <a:ext cx="2952000" cy="4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>
            <a:off x="5922746" y="1980950"/>
            <a:ext cx="2952000" cy="2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" name="Picture 2" descr="https://upload.wikimedia.org/wikipedia/commons/thumb/6/69/Cabinet_of_Ukraine.png/180px-Cabinet_of_Ukraine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30" y="3522974"/>
            <a:ext cx="1280879" cy="846804"/>
          </a:xfrm>
          <a:prstGeom prst="rect">
            <a:avLst/>
          </a:prstGeom>
          <a:noFill/>
          <a:extLst/>
        </p:spPr>
      </p:pic>
      <p:pic>
        <p:nvPicPr>
          <p:cNvPr id="261" name="Picture 4" descr="Logo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52" y="4373972"/>
            <a:ext cx="1997001" cy="473865"/>
          </a:xfrm>
          <a:prstGeom prst="rect">
            <a:avLst/>
          </a:prstGeom>
          <a:noFill/>
          <a:extLst/>
        </p:spPr>
      </p:pic>
      <p:pic>
        <p:nvPicPr>
          <p:cNvPr id="262" name="Picture 2" descr="http://www.vmr.gov.ua/_catalogs/masterpage/images/logo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688" y="3987813"/>
            <a:ext cx="778017" cy="894718"/>
          </a:xfrm>
          <a:prstGeom prst="rect">
            <a:avLst/>
          </a:prstGeom>
          <a:noFill/>
          <a:extLst/>
        </p:spPr>
      </p:pic>
      <p:pic>
        <p:nvPicPr>
          <p:cNvPr id="263" name="Рисунок 26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021994" y="4843469"/>
            <a:ext cx="1914525" cy="647700"/>
          </a:xfrm>
          <a:prstGeom prst="rect">
            <a:avLst/>
          </a:prstGeom>
          <a:noFill/>
        </p:spPr>
      </p:pic>
      <p:pic>
        <p:nvPicPr>
          <p:cNvPr id="264" name="Рисунок 263"/>
          <p:cNvPicPr>
            <a:picLocks noChangeAspect="1"/>
          </p:cNvPicPr>
          <p:nvPr/>
        </p:nvPicPr>
        <p:blipFill rotWithShape="1">
          <a:blip r:embed="rId49"/>
          <a:srcRect l="3764" t="8098" r="2883" b="5208"/>
          <a:stretch/>
        </p:blipFill>
        <p:spPr>
          <a:xfrm>
            <a:off x="6160966" y="2527702"/>
            <a:ext cx="1203780" cy="496346"/>
          </a:xfrm>
          <a:prstGeom prst="rect">
            <a:avLst/>
          </a:prstGeom>
          <a:noFill/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73" y="4925584"/>
            <a:ext cx="967830" cy="963585"/>
          </a:xfrm>
          <a:prstGeom prst="rect">
            <a:avLst/>
          </a:prstGeom>
          <a:noFill/>
        </p:spPr>
      </p:pic>
      <p:pic>
        <p:nvPicPr>
          <p:cNvPr id="266" name="Picture 2" descr="https://okt-port.com/Media/pic/logo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67" y="3552475"/>
            <a:ext cx="1571431" cy="463572"/>
          </a:xfrm>
          <a:prstGeom prst="rect">
            <a:avLst/>
          </a:prstGeom>
          <a:noFill/>
          <a:extLst/>
        </p:spPr>
      </p:pic>
      <p:pic>
        <p:nvPicPr>
          <p:cNvPr id="267" name="Рисунок 266"/>
          <p:cNvPicPr>
            <a:picLocks noChangeAspect="1"/>
          </p:cNvPicPr>
          <p:nvPr/>
        </p:nvPicPr>
        <p:blipFill rotWithShape="1">
          <a:blip r:embed="rId52"/>
          <a:srcRect t="7164" b="1"/>
          <a:stretch/>
        </p:blipFill>
        <p:spPr>
          <a:xfrm>
            <a:off x="7233329" y="5528496"/>
            <a:ext cx="872961" cy="871570"/>
          </a:xfrm>
          <a:prstGeom prst="rect">
            <a:avLst/>
          </a:prstGeom>
          <a:noFill/>
        </p:spPr>
      </p:pic>
      <p:pic>
        <p:nvPicPr>
          <p:cNvPr id="268" name="Picture 2" descr="Пов’язане зображення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27" y="5601371"/>
            <a:ext cx="649438" cy="608848"/>
          </a:xfrm>
          <a:prstGeom prst="rect">
            <a:avLst/>
          </a:prstGeom>
          <a:noFill/>
          <a:extLst/>
        </p:spPr>
      </p:pic>
      <p:sp>
        <p:nvSpPr>
          <p:cNvPr id="269" name="Прямоугольник 268"/>
          <p:cNvSpPr/>
          <p:nvPr/>
        </p:nvSpPr>
        <p:spPr>
          <a:xfrm>
            <a:off x="6110219" y="6168482"/>
            <a:ext cx="94091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Tahoma"/>
                <a:cs typeface="Tahoma"/>
                <a:sym typeface="Tahoma"/>
              </a:rPr>
              <a:t>Мінрегіонбуд</a:t>
            </a:r>
            <a:endParaRPr kumimoji="0" lang="uk-UA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86320" y="961656"/>
            <a:ext cx="8402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 Light" panose="020F0302020204030204" pitchFamily="34" charset="0"/>
                <a:ea typeface="Tahoma"/>
                <a:cs typeface="Tahoma"/>
                <a:sym typeface="Tahoma"/>
              </a:rPr>
              <a:t>30 років досвіду роботи з корпоративним сектором</a:t>
            </a:r>
            <a:endParaRPr kumimoji="0" lang="uk-UA" sz="2400" b="0" i="0" u="none" strike="noStrike" kern="1200" cap="none" spc="0" normalizeH="0" baseline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 Light" panose="020F0302020204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271" name="Rectangle 5"/>
          <p:cNvSpPr/>
          <p:nvPr/>
        </p:nvSpPr>
        <p:spPr>
          <a:xfrm>
            <a:off x="5843541" y="1310794"/>
            <a:ext cx="328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 Light" panose="020F0302020204030204" pitchFamily="34" charset="0"/>
                <a:ea typeface="Tahoma"/>
                <a:cs typeface="Tahoma"/>
                <a:sym typeface="Tahoma"/>
              </a:rPr>
              <a:t>Державний сектор,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 Light" panose="020F0302020204030204" pitchFamily="34" charset="0"/>
                <a:ea typeface="Tahoma"/>
                <a:cs typeface="Tahoma"/>
                <a:sym typeface="Tahoma"/>
              </a:rPr>
              <a:t>починаючи з 2014 року</a:t>
            </a:r>
            <a:endParaRPr kumimoji="0" lang="uk-UA" sz="2000" b="0" i="0" u="none" strike="noStrike" kern="1200" cap="none" spc="0" normalizeH="0" baseline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 Light" panose="020F0302020204030204" pitchFamily="34" charset="0"/>
              <a:ea typeface="Tahoma"/>
              <a:cs typeface="Tahoma"/>
              <a:sym typeface="Tahoma"/>
            </a:endParaRPr>
          </a:p>
        </p:txBody>
      </p:sp>
      <p:pic>
        <p:nvPicPr>
          <p:cNvPr id="272" name="Рисунок 271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912167" y="2531219"/>
            <a:ext cx="1741559" cy="52523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2538334" y="2527702"/>
            <a:ext cx="794891" cy="84117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12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663575" y="-117475"/>
            <a:ext cx="8480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uk-UA" sz="2000" b="1" smtClean="0">
                <a:solidFill>
                  <a:srgbClr val="000066"/>
                </a:solidFill>
              </a:rPr>
              <a:t>Customer Relationship Management</a:t>
            </a:r>
            <a:endParaRPr lang="uk-UA" sz="2000" b="1">
              <a:solidFill>
                <a:srgbClr val="000066"/>
              </a:solidFill>
            </a:endParaRPr>
          </a:p>
        </p:txBody>
      </p:sp>
      <p:pic>
        <p:nvPicPr>
          <p:cNvPr id="615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04" y="1148776"/>
            <a:ext cx="3012132" cy="15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79848" y="525463"/>
            <a:ext cx="8599488" cy="347373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/>
          <a:p>
            <a:pPr marL="0" lvl="1" algn="ctr">
              <a:spcBef>
                <a:spcPct val="50000"/>
              </a:spcBef>
            </a:pPr>
            <a:r>
              <a:rPr lang="uk-UA" sz="1800" b="1" dirty="0" smtClean="0">
                <a:solidFill>
                  <a:srgbClr val="FFFFFF"/>
                </a:solidFill>
              </a:rPr>
              <a:t>IT-Enterprise – повне охоплення функцій CRM</a:t>
            </a:r>
            <a:endParaRPr lang="uk-UA" sz="1800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10567" y="924319"/>
            <a:ext cx="5875713" cy="30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0000" lvl="1" indent="-285750">
              <a:lnSpc>
                <a:spcPct val="105000"/>
              </a:lnSpc>
              <a:buFontTx/>
              <a:buChar char="•"/>
              <a:defRPr/>
            </a:pPr>
            <a:r>
              <a:rPr lang="uk-UA" sz="1600" b="1" dirty="0" smtClean="0">
                <a:solidFill>
                  <a:srgbClr val="000080"/>
                </a:solidFill>
                <a:latin typeface="+mn-lt"/>
              </a:rPr>
              <a:t>Управління клієнтською базою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Створення єдиної бази усіх організацій</a:t>
            </a:r>
            <a:r>
              <a:rPr lang="en-US" sz="1400" dirty="0" smtClean="0">
                <a:solidFill>
                  <a:srgbClr val="000080"/>
                </a:solidFill>
                <a:latin typeface="+mn-lt"/>
              </a:rPr>
              <a:t> / </a:t>
            </a: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фізичних осіб, </a:t>
            </a:r>
            <a:r>
              <a:rPr lang="uk-UA" sz="1400" dirty="0">
                <a:solidFill>
                  <a:srgbClr val="000080"/>
                </a:solidFill>
                <a:latin typeface="+mn-lt"/>
              </a:rPr>
              <a:t>з</a:t>
            </a: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 якими доводиться контактувати в процесі діяльності (клієнти, потенційні клієнти, посередники, дилери, конкуренти тощо) 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Повна інформація про кожного контрагента </a:t>
            </a:r>
            <a:r>
              <a:rPr lang="uk-UA" sz="1400" dirty="0">
                <a:solidFill>
                  <a:srgbClr val="000080"/>
                </a:solidFill>
                <a:latin typeface="+mn-lt"/>
              </a:rPr>
              <a:t>і</a:t>
            </a: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 контактних особах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Довільна класифікація (сегментування) клієнтів </a:t>
            </a:r>
          </a:p>
          <a:p>
            <a:pPr marL="540000" lvl="1" indent="-285750">
              <a:lnSpc>
                <a:spcPct val="105000"/>
              </a:lnSpc>
              <a:spcBef>
                <a:spcPts val="600"/>
              </a:spcBef>
              <a:buFontTx/>
              <a:buChar char="•"/>
              <a:defRPr/>
            </a:pPr>
            <a:r>
              <a:rPr lang="uk-UA" sz="1600" b="1" dirty="0" smtClean="0">
                <a:solidFill>
                  <a:srgbClr val="000080"/>
                </a:solidFill>
                <a:latin typeface="+mn-lt"/>
              </a:rPr>
              <a:t>Управління контактами, задачами, дорученнями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Фактичні контакти (зустрічі, телефон, e-</a:t>
            </a:r>
            <a:r>
              <a:rPr lang="uk-UA" sz="1400" dirty="0" err="1" smtClean="0">
                <a:solidFill>
                  <a:srgbClr val="000080"/>
                </a:solidFill>
                <a:latin typeface="+mn-lt"/>
              </a:rPr>
              <a:t>mail</a:t>
            </a: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 тощо)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Планування контактів, задач, доручень </a:t>
            </a:r>
            <a:r>
              <a:rPr lang="uk-UA" sz="1400" dirty="0">
                <a:solidFill>
                  <a:srgbClr val="000080"/>
                </a:solidFill>
                <a:latin typeface="+mn-lt"/>
              </a:rPr>
              <a:t>і</a:t>
            </a: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 контроль виконання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66"/>
                </a:solidFill>
              </a:rPr>
              <a:t>Виявлення потреб (зацікавленості) клієнтів</a:t>
            </a:r>
            <a:endParaRPr lang="uk-UA" sz="1400" dirty="0">
              <a:solidFill>
                <a:srgbClr val="000080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571" y="4344763"/>
            <a:ext cx="5519429" cy="2263855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10567" y="4068823"/>
            <a:ext cx="3971367" cy="26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0000" lvl="1" indent="-285750">
              <a:lnSpc>
                <a:spcPct val="105000"/>
              </a:lnSpc>
              <a:spcBef>
                <a:spcPts val="600"/>
              </a:spcBef>
              <a:buFontTx/>
              <a:buChar char="•"/>
              <a:defRPr/>
            </a:pPr>
            <a:r>
              <a:rPr lang="uk-UA" sz="1600" b="1" dirty="0" smtClean="0">
                <a:solidFill>
                  <a:srgbClr val="000080"/>
                </a:solidFill>
                <a:latin typeface="+mn-lt"/>
              </a:rPr>
              <a:t>Direct-mail. Управління e-</a:t>
            </a:r>
            <a:r>
              <a:rPr lang="uk-UA" sz="1600" b="1" dirty="0" err="1" smtClean="0">
                <a:solidFill>
                  <a:srgbClr val="000080"/>
                </a:solidFill>
                <a:latin typeface="+mn-lt"/>
              </a:rPr>
              <a:t>mail</a:t>
            </a:r>
            <a:r>
              <a:rPr lang="uk-UA" sz="1600" b="1" dirty="0" smtClean="0">
                <a:solidFill>
                  <a:srgbClr val="000080"/>
                </a:solidFill>
                <a:latin typeface="+mn-lt"/>
              </a:rPr>
              <a:t> розсилками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Масовий режим формування контактів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Формування документів по                      шаблонах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80"/>
                </a:solidFill>
                <a:latin typeface="+mn-lt"/>
              </a:rPr>
              <a:t>Приймання / відправлення E-Mail</a:t>
            </a:r>
          </a:p>
          <a:p>
            <a:pPr marL="540000" lvl="1" indent="-285750">
              <a:lnSpc>
                <a:spcPct val="105000"/>
              </a:lnSpc>
              <a:spcBef>
                <a:spcPts val="600"/>
              </a:spcBef>
              <a:buFontTx/>
              <a:buChar char="•"/>
              <a:defRPr/>
            </a:pPr>
            <a:r>
              <a:rPr lang="uk-UA" sz="1600" b="1" dirty="0" smtClean="0">
                <a:solidFill>
                  <a:srgbClr val="000080"/>
                </a:solidFill>
                <a:latin typeface="+mn-lt"/>
              </a:rPr>
              <a:t>Планування продажів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66"/>
                </a:solidFill>
              </a:rPr>
              <a:t>Організація, планування маркетингових кампаній</a:t>
            </a:r>
          </a:p>
          <a:p>
            <a:pPr marL="828000" lvl="2" indent="-285750">
              <a:lnSpc>
                <a:spcPct val="105000"/>
              </a:lnSpc>
              <a:buFontTx/>
              <a:buChar char="•"/>
              <a:defRPr/>
            </a:pPr>
            <a:r>
              <a:rPr lang="uk-UA" sz="1400" dirty="0" smtClean="0">
                <a:solidFill>
                  <a:srgbClr val="000066"/>
                </a:solidFill>
              </a:rPr>
              <a:t>Можливі угоди</a:t>
            </a:r>
            <a:endParaRPr lang="uk-UA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1938" y="1345952"/>
            <a:ext cx="5035926" cy="1406680"/>
          </a:xfrm>
          <a:prstGeom prst="rect">
            <a:avLst/>
          </a:prstGeom>
          <a:solidFill>
            <a:srgbClr val="CCECFF"/>
          </a:solidFill>
          <a:ln w="31750">
            <a:noFill/>
            <a:miter lim="800000"/>
            <a:headEnd/>
            <a:tailEnd/>
          </a:ln>
        </p:spPr>
        <p:txBody>
          <a:bodyPr lIns="21600" tIns="46038" rIns="21600" bIns="46038" anchor="ctr"/>
          <a:lstStyle/>
          <a:p>
            <a:pPr indent="84138">
              <a:spcBef>
                <a:spcPts val="0"/>
              </a:spcBef>
              <a:defRPr/>
            </a:pPr>
            <a:endParaRPr lang="uk-UA" sz="1200" i="1" dirty="0">
              <a:solidFill>
                <a:srgbClr val="000066"/>
              </a:solidFill>
            </a:endParaRPr>
          </a:p>
        </p:txBody>
      </p:sp>
      <p:pic>
        <p:nvPicPr>
          <p:cNvPr id="50483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"/>
          <a:stretch/>
        </p:blipFill>
        <p:spPr bwMode="auto">
          <a:xfrm>
            <a:off x="6423223" y="1082675"/>
            <a:ext cx="2568377" cy="22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6796088" y="47625"/>
            <a:ext cx="232114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000" dirty="0" smtClean="0">
                <a:solidFill>
                  <a:srgbClr val="000066"/>
                </a:solidFill>
                <a:latin typeface="Tahoma" pitchFamily="34" charset="0"/>
              </a:rPr>
              <a:t>Досвід фахівців</a:t>
            </a:r>
          </a:p>
        </p:txBody>
      </p:sp>
      <p:sp>
        <p:nvSpPr>
          <p:cNvPr id="504838" name="Text Box 3"/>
          <p:cNvSpPr txBox="1">
            <a:spLocks noChangeArrowheads="1"/>
          </p:cNvSpPr>
          <p:nvPr/>
        </p:nvSpPr>
        <p:spPr bwMode="auto">
          <a:xfrm>
            <a:off x="215900" y="5973684"/>
            <a:ext cx="8701088" cy="620713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  <a:extLst/>
        </p:spPr>
        <p:txBody>
          <a:bodyPr lIns="21600" tIns="46038" rIns="21600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600" b="0" dirty="0" smtClean="0">
                <a:solidFill>
                  <a:srgbClr val="000066"/>
                </a:solidFill>
                <a:latin typeface="Tahoma" pitchFamily="34" charset="0"/>
              </a:rPr>
              <a:t>Кваліфікована та досвідчена команда проекту реінжинірингу управління виробництвом – ключова умова для успішного виконання проекту</a:t>
            </a:r>
            <a:endParaRPr lang="uk-UA" sz="1600" b="0" dirty="0" smtClean="0">
              <a:solidFill>
                <a:srgbClr val="339933"/>
              </a:solidFill>
              <a:latin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1938" y="1179726"/>
            <a:ext cx="8458200" cy="42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381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0066"/>
                </a:solidFill>
                <a:latin typeface="+mn-lt"/>
              </a:defRPr>
            </a:lvl2pPr>
            <a:lvl3pPr marL="90328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3pPr>
            <a:lvl4pPr marL="1257300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4pPr>
            <a:lvl5pPr marL="16129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5pPr>
            <a:lvl6pPr marL="2070100" indent="-176213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6pPr>
            <a:lvl7pPr marL="2527300" indent="-176213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7pPr>
            <a:lvl8pPr marL="2984500" indent="-176213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8pPr>
            <a:lvl9pPr marL="3441700" indent="-176213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▫"/>
              <a:defRPr sz="1200">
                <a:solidFill>
                  <a:srgbClr val="000066"/>
                </a:solidFill>
                <a:latin typeface="+mn-lt"/>
              </a:defRPr>
            </a:lvl9pPr>
          </a:lstStyle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0" kern="0" dirty="0">
                <a:latin typeface="Tahoma"/>
              </a:rPr>
              <a:t>Ч</a:t>
            </a: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ому IT-Enterprise: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latin typeface="Tahoma"/>
              </a:rPr>
              <a:t>Досвід: </a:t>
            </a:r>
            <a:r>
              <a:rPr lang="uk-UA" sz="1200" b="0" kern="0" dirty="0" smtClean="0">
                <a:latin typeface="Tahoma"/>
              </a:rPr>
              <a:t>Команда + Виконані проекти</a:t>
            </a:r>
            <a:endParaRPr lang="uk-UA" sz="1400" b="0" kern="0" dirty="0" smtClean="0">
              <a:latin typeface="Tahoma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uk-UA" sz="1400" b="0" kern="0" dirty="0" smtClean="0">
                <a:latin typeface="Tahoma"/>
              </a:rPr>
              <a:t>Якість, гнучкість: </a:t>
            </a:r>
            <a:r>
              <a:rPr lang="uk-UA" sz="1200" b="0" kern="0" dirty="0" smtClean="0">
                <a:latin typeface="Tahoma"/>
              </a:rPr>
              <a:t>Команда розробників</a:t>
            </a:r>
            <a:endParaRPr kumimoji="0" lang="uk-UA" sz="1200" b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latin typeface="Tahoma"/>
              </a:rPr>
              <a:t>Терміни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latin typeface="Tahoma"/>
              </a:rPr>
              <a:t>Ціна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b="0" kern="0" dirty="0" smtClean="0">
              <a:latin typeface="Tahoma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IT-Enterprise </a:t>
            </a:r>
            <a:r>
              <a:rPr lang="uk-UA" sz="1400" b="0" kern="0" dirty="0" smtClean="0">
                <a:latin typeface="Tahoma"/>
              </a:rPr>
              <a:t>має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один з найбільших штат фахівців</a:t>
            </a: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kern="0" dirty="0" smtClean="0">
                <a:latin typeface="Tahoma"/>
              </a:rPr>
              <a:t>зі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значним досвідом комплексних проектів реінжинірингу</a:t>
            </a: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системи </a:t>
            </a:r>
            <a:r>
              <a:rPr lang="uk-UA" sz="1400" b="0" kern="0" dirty="0" smtClean="0">
                <a:latin typeface="Tahoma"/>
              </a:rPr>
              <a:t>у</a:t>
            </a:r>
            <a:r>
              <a:rPr lang="uk-UA" sz="1400" b="0" kern="0" noProof="0" dirty="0" smtClean="0">
                <a:latin typeface="Tahoma"/>
              </a:rPr>
              <a:t>правління підприємствами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: </a:t>
            </a:r>
          </a:p>
          <a:p>
            <a:pPr marL="365125" marR="0" lvl="1" indent="-365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Стабільний колектив – понад 280 фахівців,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     що</a:t>
            </a:r>
            <a:r>
              <a:rPr kumimoji="0" lang="uk-UA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здійснюють впровадження</a:t>
            </a: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системи IT-Enterprise </a:t>
            </a:r>
          </a:p>
          <a:p>
            <a:pPr marL="365125" marR="0" lvl="1" indent="-365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В компанії працюють топ-фахівці</a:t>
            </a:r>
            <a:r>
              <a:rPr kumimoji="0" lang="uk-UA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з</a:t>
            </a: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унікальним досвідом виконаних </a:t>
            </a: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комплексних проектів реінжинірингу системи управління виробництвом для різних</a:t>
            </a:r>
            <a:r>
              <a:rPr kumimoji="0" lang="uk-UA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галузей</a:t>
            </a:r>
            <a:endParaRPr kumimoji="0" lang="uk-UA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</a:endParaRPr>
          </a:p>
          <a:p>
            <a:pPr marL="365125" marR="0" lvl="1" indent="-365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Важливі рішення під час впровадження приймаються з урахуванням об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’</a:t>
            </a:r>
            <a:r>
              <a:rPr kumimoji="0" lang="uk-UA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єднаного</a:t>
            </a: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досвіду та проектних рішень для понад 300 проектів (промислових</a:t>
            </a:r>
            <a:r>
              <a:rPr kumimoji="0" lang="uk-UA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 і комунальних підприємств</a:t>
            </a: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</a:rPr>
              <a:t>, фінансових структур, холдингів, концернів, …)</a:t>
            </a:r>
          </a:p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9003" y="544726"/>
            <a:ext cx="8864600" cy="537949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b="0" dirty="0" smtClean="0">
                <a:solidFill>
                  <a:srgbClr val="FFFFFF"/>
                </a:solidFill>
                <a:latin typeface="Tahoma" pitchFamily="34" charset="0"/>
              </a:rPr>
              <a:t>IT-Enterprise – надійний партнер</a:t>
            </a:r>
          </a:p>
        </p:txBody>
      </p:sp>
    </p:spTree>
    <p:extLst>
      <p:ext uri="{BB962C8B-B14F-4D97-AF65-F5344CB8AC3E}">
        <p14:creationId xmlns:p14="http://schemas.microsoft.com/office/powerpoint/2010/main" val="23691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25776" y="4646274"/>
            <a:ext cx="5841236" cy="6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0" lvl="1">
              <a:spcAft>
                <a:spcPts val="0"/>
              </a:spcAft>
            </a:pPr>
            <a:r>
              <a:rPr lang="uk-UA" sz="1600" smtClean="0">
                <a:solidFill>
                  <a:srgbClr val="000066"/>
                </a:solidFill>
              </a:rPr>
              <a:t>Канал IT-Enterprise CIS в</a:t>
            </a:r>
          </a:p>
          <a:p>
            <a:pPr marL="0" lvl="1">
              <a:spcAft>
                <a:spcPts val="0"/>
              </a:spcAft>
            </a:pPr>
            <a:endParaRPr lang="uk-UA" sz="1000" smtClean="0">
              <a:solidFill>
                <a:srgbClr val="000066"/>
              </a:solidFill>
            </a:endParaRPr>
          </a:p>
          <a:p>
            <a:pPr marL="0" lvl="1">
              <a:spcAft>
                <a:spcPts val="0"/>
              </a:spcAft>
            </a:pPr>
            <a:r>
              <a:rPr lang="uk-UA" sz="1600" smtClean="0">
                <a:solidFill>
                  <a:srgbClr val="000066"/>
                </a:solidFill>
                <a:hlinkClick r:id="rId3"/>
              </a:rPr>
              <a:t>https://www.youtube.com/user/ITEnterpriseCIS</a:t>
            </a:r>
            <a:r>
              <a:rPr lang="uk-UA" sz="1600" smtClean="0">
                <a:solidFill>
                  <a:srgbClr val="000066"/>
                </a:solidFill>
              </a:rPr>
              <a:t> </a:t>
            </a:r>
          </a:p>
          <a:p>
            <a:pPr lvl="1">
              <a:spcAft>
                <a:spcPts val="1200"/>
              </a:spcAft>
            </a:pPr>
            <a:endParaRPr lang="uk-UA" sz="1600" smtClean="0">
              <a:solidFill>
                <a:srgbClr val="000066"/>
              </a:solidFill>
            </a:endParaRPr>
          </a:p>
          <a:p>
            <a:pPr lvl="1">
              <a:spcAft>
                <a:spcPts val="1200"/>
              </a:spcAft>
            </a:pPr>
            <a:endParaRPr lang="uk-UA" sz="1600" smtClean="0">
              <a:solidFill>
                <a:srgbClr val="000066"/>
              </a:solidFill>
            </a:endParaRPr>
          </a:p>
          <a:p>
            <a:pPr lvl="1">
              <a:spcAft>
                <a:spcPts val="1200"/>
              </a:spcAft>
            </a:pPr>
            <a:endParaRPr lang="uk-UA" sz="1600" smtClean="0">
              <a:solidFill>
                <a:srgbClr val="000066"/>
              </a:solidFill>
            </a:endParaRPr>
          </a:p>
          <a:p>
            <a:pPr lvl="1">
              <a:spcAft>
                <a:spcPts val="1200"/>
              </a:spcAft>
            </a:pPr>
            <a:endParaRPr lang="uk-UA" sz="1600" smtClean="0">
              <a:solidFill>
                <a:srgbClr val="000066"/>
              </a:solidFill>
            </a:endParaRPr>
          </a:p>
          <a:p>
            <a:pPr lvl="1">
              <a:spcAft>
                <a:spcPts val="1200"/>
              </a:spcAft>
            </a:pPr>
            <a:endParaRPr lang="uk-UA" sz="1600" smtClean="0">
              <a:solidFill>
                <a:srgbClr val="000066"/>
              </a:solidFill>
            </a:endParaRPr>
          </a:p>
        </p:txBody>
      </p:sp>
      <p:pic>
        <p:nvPicPr>
          <p:cNvPr id="15" name="Picture 18" descr="https://encrypted-tbn2.gstatic.com/images?q=tbn:ANd9GcTxJ-fY-X3cngYnaZ18htnN2N9f5HlK5lWQALEj_xu16odDJJA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23008" r="13293" b="23191"/>
          <a:stretch/>
        </p:blipFill>
        <p:spPr bwMode="auto">
          <a:xfrm>
            <a:off x="4824822" y="4541337"/>
            <a:ext cx="1126273" cy="5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qrcoder.ru/code/?https%3A%2F%2Fwww.youtube.com%2Fuser%2FITEnterpriseCIS&amp;4&amp;0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3552" r="4308" b="4360"/>
          <a:stretch/>
        </p:blipFill>
        <p:spPr bwMode="auto">
          <a:xfrm>
            <a:off x="784678" y="4586201"/>
            <a:ext cx="1350297" cy="13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17930" y="5835539"/>
            <a:ext cx="5841236" cy="3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0" lvl="1">
              <a:spcAft>
                <a:spcPts val="0"/>
              </a:spcAft>
            </a:pPr>
            <a:r>
              <a:rPr lang="uk-UA" sz="1600" smtClean="0">
                <a:solidFill>
                  <a:srgbClr val="000066"/>
                </a:solidFill>
                <a:hlinkClick r:id="rId7"/>
              </a:rPr>
              <a:t>www.it.ua</a:t>
            </a:r>
            <a:endParaRPr lang="uk-UA" sz="1600" smtClean="0">
              <a:solidFill>
                <a:srgbClr val="00006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540"/>
            <a:ext cx="9144000" cy="28575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23838" y="-260350"/>
            <a:ext cx="8915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tabLst>
                <a:tab pos="1809750" algn="l"/>
              </a:tabLst>
              <a:defRPr/>
            </a:pPr>
            <a:r>
              <a:rPr lang="uk-UA" sz="2000" b="1" smtClean="0">
                <a:solidFill>
                  <a:srgbClr val="000066"/>
                </a:solidFill>
              </a:rPr>
              <a:t>Дякую за увагу!</a:t>
            </a:r>
            <a:endParaRPr lang="uk-UA" sz="2000" b="1">
              <a:solidFill>
                <a:srgbClr val="000066"/>
              </a:solidFill>
            </a:endParaRPr>
          </a:p>
        </p:txBody>
      </p:sp>
      <p:sp>
        <p:nvSpPr>
          <p:cNvPr id="20" name="Text Box 3">
            <a:hlinkClick r:id="rId5"/>
          </p:cNvPr>
          <p:cNvSpPr txBox="1">
            <a:spLocks noChangeArrowheads="1"/>
          </p:cNvSpPr>
          <p:nvPr/>
        </p:nvSpPr>
        <p:spPr bwMode="auto">
          <a:xfrm>
            <a:off x="2425776" y="5541970"/>
            <a:ext cx="5941596" cy="504000"/>
          </a:xfrm>
          <a:prstGeom prst="rect">
            <a:avLst/>
          </a:prstGeom>
          <a:solidFill>
            <a:srgbClr val="66FF33">
              <a:alpha val="50000"/>
            </a:srgbClr>
          </a:solidFill>
          <a:ln w="31750">
            <a:noFill/>
            <a:miter lim="800000"/>
            <a:headEnd/>
            <a:tailEnd/>
          </a:ln>
        </p:spPr>
        <p:txBody>
          <a:bodyPr lIns="21600" tIns="46038" rIns="21600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500" dirty="0" smtClean="0">
                <a:solidFill>
                  <a:srgbClr val="000066"/>
                </a:solidFill>
              </a:rPr>
              <a:t>Кращі практики, результати проектів, обмін досвідом, …  </a:t>
            </a:r>
            <a:endParaRPr lang="uk-UA" sz="15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248025" y="-60325"/>
            <a:ext cx="58959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uk-UA" sz="2000" b="1" dirty="0" smtClean="0">
                <a:solidFill>
                  <a:srgbClr val="000066"/>
                </a:solidFill>
                <a:ea typeface="Tahoma" pitchFamily="34" charset="0"/>
                <a:cs typeface="Tahoma" pitchFamily="34" charset="0"/>
              </a:rPr>
              <a:t>Структура системи IT-Enterprise</a:t>
            </a:r>
            <a:endParaRPr lang="uk-UA" sz="2000" b="1" dirty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Rectangle 79"/>
          <p:cNvSpPr>
            <a:spLocks noChangeArrowheads="1"/>
          </p:cNvSpPr>
          <p:nvPr/>
        </p:nvSpPr>
        <p:spPr bwMode="auto">
          <a:xfrm>
            <a:off x="7016452" y="5115073"/>
            <a:ext cx="2116914" cy="1539728"/>
          </a:xfrm>
          <a:prstGeom prst="rect">
            <a:avLst/>
          </a:prstGeom>
          <a:solidFill>
            <a:srgbClr val="99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36000"/>
          <a:lstStyle/>
          <a:p>
            <a:pPr algn="ctr" eaLnBrk="1" hangingPunct="1">
              <a:defRPr/>
            </a:pPr>
            <a:endParaRPr lang="uk-UA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2377889" y="1855846"/>
            <a:ext cx="2268000" cy="3143896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36000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000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4695974" y="2171222"/>
            <a:ext cx="2268000" cy="1963898"/>
          </a:xfrm>
          <a:prstGeom prst="rect">
            <a:avLst/>
          </a:prstGeom>
          <a:solidFill>
            <a:srgbClr val="800000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tIns="36000"/>
          <a:lstStyle/>
          <a:p>
            <a:pPr algn="ctr" eaLnBrk="1" hangingPunct="1"/>
            <a:endParaRPr lang="uk-UA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4727209" y="2454274"/>
            <a:ext cx="2196000" cy="3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Калькулювання планової собівартості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4727209" y="3503747"/>
            <a:ext cx="2196000" cy="3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>
              <a:lnSpc>
                <a:spcPts val="1000"/>
              </a:lnSpc>
            </a:pP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Фінансове планування та бюджетування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4753705" y="2115170"/>
            <a:ext cx="2174693" cy="3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Бюджетування та </a:t>
            </a:r>
            <a:r>
              <a:rPr lang="uk-UA" sz="1000" b="1" dirty="0" err="1" smtClean="0">
                <a:solidFill>
                  <a:srgbClr val="FFFFFF"/>
                </a:solidFill>
                <a:latin typeface="Arial" charset="0"/>
              </a:rPr>
              <a:t>контролинг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4700326" y="4177814"/>
            <a:ext cx="2268000" cy="2488136"/>
          </a:xfrm>
          <a:prstGeom prst="rect">
            <a:avLst/>
          </a:prstGeom>
          <a:solidFill>
            <a:srgbClr val="D6009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36000"/>
          <a:lstStyle/>
          <a:p>
            <a:pPr algn="ctr" eaLnBrk="1" hangingPunct="1">
              <a:defRPr/>
            </a:pPr>
            <a:endParaRPr lang="uk-UA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Rectangle 8"/>
          <p:cNvSpPr>
            <a:spLocks noChangeAspect="1" noChangeArrowheads="1"/>
          </p:cNvSpPr>
          <p:nvPr/>
        </p:nvSpPr>
        <p:spPr bwMode="auto">
          <a:xfrm>
            <a:off x="4770300" y="4177814"/>
            <a:ext cx="2089604" cy="2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36000" rIns="12700" bIns="1270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Бухгалтерський облік</a:t>
            </a:r>
            <a:endParaRPr lang="uk-U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4740737" y="4835371"/>
            <a:ext cx="2196000" cy="4799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Облік фактичних витрат на основне та допоміжне виробництво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4740737" y="5347528"/>
            <a:ext cx="2196000" cy="1873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0"/>
          <a:lstStyle/>
          <a:p>
            <a:pPr algn="ctr" eaLnBrk="1" hangingPunct="1"/>
            <a:r>
              <a:rPr lang="uk-UA" sz="1000" b="1" dirty="0">
                <a:solidFill>
                  <a:srgbClr val="000066"/>
                </a:solidFill>
                <a:latin typeface="Arial" charset="0"/>
              </a:rPr>
              <a:t>О</a:t>
            </a: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блік ТМЦ, ТЗВ и МШП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1" name="Rectangle 11"/>
          <p:cNvSpPr>
            <a:spLocks noChangeArrowheads="1"/>
          </p:cNvSpPr>
          <p:nvPr/>
        </p:nvSpPr>
        <p:spPr bwMode="auto">
          <a:xfrm>
            <a:off x="4740737" y="5810217"/>
            <a:ext cx="2196000" cy="1889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Податковий облік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4740737" y="6044446"/>
            <a:ext cx="2196000" cy="33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Головна книга. Баланс</a:t>
            </a:r>
          </a:p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Бухгалтерська звітність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4740737" y="5562599"/>
            <a:ext cx="2196000" cy="2190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Облік основних засобів і НМА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4" name="Rectangle 14"/>
          <p:cNvSpPr>
            <a:spLocks noChangeArrowheads="1"/>
          </p:cNvSpPr>
          <p:nvPr/>
        </p:nvSpPr>
        <p:spPr bwMode="auto">
          <a:xfrm>
            <a:off x="4740737" y="4419098"/>
            <a:ext cx="2196000" cy="37677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Фінансово-розрахункові операції, облік дебіторів-кредиторів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5" name="Rectangle 15"/>
          <p:cNvSpPr>
            <a:spLocks noChangeAspect="1" noChangeArrowheads="1"/>
          </p:cNvSpPr>
          <p:nvPr/>
        </p:nvSpPr>
        <p:spPr bwMode="auto">
          <a:xfrm>
            <a:off x="4685211" y="512763"/>
            <a:ext cx="2304000" cy="1579370"/>
          </a:xfrm>
          <a:prstGeom prst="rect">
            <a:avLst/>
          </a:prstGeom>
          <a:solidFill>
            <a:srgbClr val="6666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36000"/>
          <a:lstStyle/>
          <a:p>
            <a:pPr algn="ctr" eaLnBrk="1" hangingPunct="1"/>
            <a:endParaRPr lang="uk-UA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4725622" y="1356975"/>
            <a:ext cx="2196000" cy="2016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Фінансовий аналіз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7" name="Rectangle 17"/>
          <p:cNvSpPr>
            <a:spLocks noChangeArrowheads="1"/>
          </p:cNvSpPr>
          <p:nvPr/>
        </p:nvSpPr>
        <p:spPr bwMode="auto">
          <a:xfrm>
            <a:off x="4725622" y="736548"/>
            <a:ext cx="2196000" cy="35705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Інформаційна система керівника (KPI, BSC)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8" name="Rectangle 18"/>
          <p:cNvSpPr>
            <a:spLocks noChangeArrowheads="1"/>
          </p:cNvSpPr>
          <p:nvPr/>
        </p:nvSpPr>
        <p:spPr bwMode="auto">
          <a:xfrm>
            <a:off x="4725622" y="1128490"/>
            <a:ext cx="219600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1"/>
          <a:lstStyle/>
          <a:p>
            <a:pPr algn="ctr" eaLnBrk="1" hangingPunct="1"/>
            <a:r>
              <a:rPr lang="uk-UA" sz="1000" b="1" dirty="0" err="1" smtClean="0">
                <a:solidFill>
                  <a:srgbClr val="000066"/>
                </a:solidFill>
                <a:latin typeface="Arial" charset="0"/>
              </a:rPr>
              <a:t>Qlik</a:t>
            </a: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 – аналіз даних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9" name="Rectangle 19"/>
          <p:cNvSpPr>
            <a:spLocks noChangeAspect="1" noChangeArrowheads="1"/>
          </p:cNvSpPr>
          <p:nvPr/>
        </p:nvSpPr>
        <p:spPr bwMode="auto">
          <a:xfrm>
            <a:off x="4833970" y="498955"/>
            <a:ext cx="1856761" cy="2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36000" rIns="12700" bIns="1270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Аналіз діяльності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20"/>
          <p:cNvSpPr>
            <a:spLocks noChangeAspect="1" noChangeArrowheads="1"/>
          </p:cNvSpPr>
          <p:nvPr/>
        </p:nvSpPr>
        <p:spPr bwMode="auto">
          <a:xfrm>
            <a:off x="7028746" y="503237"/>
            <a:ext cx="2088000" cy="3294926"/>
          </a:xfrm>
          <a:prstGeom prst="rect">
            <a:avLst/>
          </a:prstGeom>
          <a:solidFill>
            <a:srgbClr val="9966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36000"/>
          <a:lstStyle/>
          <a:p>
            <a:pPr algn="ctr" eaLnBrk="1" hangingPunct="1"/>
            <a:endParaRPr lang="uk-UA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" name="Rectangle 21"/>
          <p:cNvSpPr>
            <a:spLocks noChangeAspect="1" noChangeArrowheads="1"/>
          </p:cNvSpPr>
          <p:nvPr/>
        </p:nvSpPr>
        <p:spPr bwMode="auto">
          <a:xfrm>
            <a:off x="7144896" y="529435"/>
            <a:ext cx="183559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36000" rIns="12700" bIns="1270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Управління персоналом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Rectangle 22"/>
          <p:cNvSpPr>
            <a:spLocks noChangeArrowheads="1"/>
          </p:cNvSpPr>
          <p:nvPr/>
        </p:nvSpPr>
        <p:spPr bwMode="auto">
          <a:xfrm>
            <a:off x="7076324" y="762061"/>
            <a:ext cx="2005770" cy="24123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Управління кадрами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7076324" y="1298537"/>
            <a:ext cx="2005770" cy="2016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Табельний облік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4" name="Rectangle 24"/>
          <p:cNvSpPr>
            <a:spLocks noChangeArrowheads="1"/>
          </p:cNvSpPr>
          <p:nvPr/>
        </p:nvSpPr>
        <p:spPr bwMode="auto">
          <a:xfrm>
            <a:off x="7076324" y="1049338"/>
            <a:ext cx="2005770" cy="212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Штатний розклад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5" name="Rectangle 25"/>
          <p:cNvSpPr>
            <a:spLocks noChangeArrowheads="1"/>
          </p:cNvSpPr>
          <p:nvPr/>
        </p:nvSpPr>
        <p:spPr bwMode="auto">
          <a:xfrm>
            <a:off x="7076324" y="1544854"/>
            <a:ext cx="200577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 Розрахунок заробітної  плати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7016451" y="3882073"/>
            <a:ext cx="2116915" cy="1171575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36000"/>
          <a:lstStyle/>
          <a:p>
            <a:pPr algn="ctr" eaLnBrk="1" hangingPunct="1"/>
            <a:endParaRPr lang="uk-UA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Rectangle 27"/>
          <p:cNvSpPr>
            <a:spLocks noChangeAspect="1" noChangeArrowheads="1"/>
          </p:cNvSpPr>
          <p:nvPr/>
        </p:nvSpPr>
        <p:spPr bwMode="auto">
          <a:xfrm>
            <a:off x="7062015" y="3895097"/>
            <a:ext cx="1976064" cy="21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36000" rIns="12700" bIns="12700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Адміністрування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Rectangle 28"/>
          <p:cNvSpPr>
            <a:spLocks noChangeArrowheads="1"/>
          </p:cNvSpPr>
          <p:nvPr/>
        </p:nvSpPr>
        <p:spPr bwMode="auto">
          <a:xfrm>
            <a:off x="7049116" y="4124960"/>
            <a:ext cx="2034404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доступом і безпекою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7049116" y="4574223"/>
            <a:ext cx="2034404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Адміністрування та аудит інформаційної бази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" name="Rectangle 30"/>
          <p:cNvSpPr>
            <a:spLocks noChangeArrowheads="1"/>
          </p:cNvSpPr>
          <p:nvPr/>
        </p:nvSpPr>
        <p:spPr bwMode="auto">
          <a:xfrm>
            <a:off x="7070894" y="5399282"/>
            <a:ext cx="2017694" cy="8373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Конструктори форм, запитів, інтерфейсів, звітів, моделей, бази даних, контекстної допомоги, корпоративної розсилки, реплікацій, …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7057994" y="6284913"/>
            <a:ext cx="2040753" cy="327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API-</a:t>
            </a: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і</a:t>
            </a: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нтерфейс програмування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2" name="Rectangle 32"/>
          <p:cNvSpPr>
            <a:spLocks noChangeAspect="1" noChangeArrowheads="1"/>
          </p:cNvSpPr>
          <p:nvPr/>
        </p:nvSpPr>
        <p:spPr bwMode="auto">
          <a:xfrm>
            <a:off x="41032" y="516728"/>
            <a:ext cx="2304000" cy="3311019"/>
          </a:xfrm>
          <a:prstGeom prst="rect">
            <a:avLst/>
          </a:prstGeom>
          <a:solidFill>
            <a:srgbClr val="00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/>
          <a:lstStyle/>
          <a:p>
            <a:pPr algn="ctr" eaLnBrk="1" hangingPunct="1"/>
            <a:endParaRPr lang="uk-UA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34"/>
          <p:cNvSpPr>
            <a:spLocks noChangeArrowheads="1"/>
          </p:cNvSpPr>
          <p:nvPr/>
        </p:nvSpPr>
        <p:spPr bwMode="auto">
          <a:xfrm>
            <a:off x="2411223" y="2091315"/>
            <a:ext cx="2196000" cy="4316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закупівлями, постачанням і планування матеріалів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4" name="Rectangle 37"/>
          <p:cNvSpPr>
            <a:spLocks noChangeArrowheads="1"/>
          </p:cNvSpPr>
          <p:nvPr/>
        </p:nvSpPr>
        <p:spPr bwMode="auto">
          <a:xfrm>
            <a:off x="2411223" y="2910357"/>
            <a:ext cx="219600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збутом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94143" y="3344183"/>
            <a:ext cx="2196000" cy="2063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якістю (TQM)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6" name="Rectangle 39"/>
          <p:cNvSpPr>
            <a:spLocks noChangeArrowheads="1"/>
          </p:cNvSpPr>
          <p:nvPr/>
        </p:nvSpPr>
        <p:spPr bwMode="auto">
          <a:xfrm>
            <a:off x="94143" y="1089982"/>
            <a:ext cx="2196000" cy="3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виробництвом </a:t>
            </a: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і</a:t>
            </a: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uk-UA" sz="1000" b="1" kern="0" dirty="0" err="1" smtClean="0">
                <a:solidFill>
                  <a:srgbClr val="000066"/>
                </a:solidFill>
                <a:latin typeface="Arial" charset="0"/>
              </a:rPr>
              <a:t>завантажен.потужностей</a:t>
            </a: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 – MRPII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2411223" y="2572526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>
              <a:lnSpc>
                <a:spcPts val="1000"/>
              </a:lnSpc>
            </a:pP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Управління контрактно-договірною діяльністю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2411223" y="3951290"/>
            <a:ext cx="2196000" cy="200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Управління цінами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9" name="Rectangle 44"/>
          <p:cNvSpPr>
            <a:spLocks noChangeAspect="1" noChangeArrowheads="1"/>
          </p:cNvSpPr>
          <p:nvPr/>
        </p:nvSpPr>
        <p:spPr bwMode="auto">
          <a:xfrm>
            <a:off x="161965" y="532926"/>
            <a:ext cx="213217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12700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Управління виробництвом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Rectangle 45"/>
          <p:cNvSpPr>
            <a:spLocks noChangeAspect="1" noChangeArrowheads="1"/>
          </p:cNvSpPr>
          <p:nvPr/>
        </p:nvSpPr>
        <p:spPr bwMode="auto">
          <a:xfrm>
            <a:off x="2641147" y="1875088"/>
            <a:ext cx="1676824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1270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Логістика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Rectangle 59"/>
          <p:cNvSpPr>
            <a:spLocks noChangeArrowheads="1"/>
          </p:cNvSpPr>
          <p:nvPr/>
        </p:nvSpPr>
        <p:spPr bwMode="auto">
          <a:xfrm>
            <a:off x="7076324" y="3290609"/>
            <a:ext cx="2005770" cy="200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Управління навчанням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2" name="Rectangle 60"/>
          <p:cNvSpPr>
            <a:spLocks noChangeArrowheads="1"/>
          </p:cNvSpPr>
          <p:nvPr/>
        </p:nvSpPr>
        <p:spPr bwMode="auto">
          <a:xfrm>
            <a:off x="7076324" y="2685694"/>
            <a:ext cx="200577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Анкетування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" name="Rectangle 61"/>
          <p:cNvSpPr>
            <a:spLocks noChangeArrowheads="1"/>
          </p:cNvSpPr>
          <p:nvPr/>
        </p:nvSpPr>
        <p:spPr bwMode="auto">
          <a:xfrm>
            <a:off x="7076324" y="2920336"/>
            <a:ext cx="2005770" cy="3259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>
              <a:lnSpc>
                <a:spcPts val="1000"/>
              </a:lnSpc>
            </a:pPr>
            <a:r>
              <a:rPr lang="uk-UA" sz="1000" b="1" dirty="0" err="1" smtClean="0">
                <a:solidFill>
                  <a:srgbClr val="000066"/>
                </a:solidFill>
                <a:latin typeface="Arial" charset="0"/>
              </a:rPr>
              <a:t>Recruiting</a:t>
            </a: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. Управління кадровим резервом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7076324" y="2025120"/>
            <a:ext cx="2005770" cy="39213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Планування фонду</a:t>
            </a:r>
          </a:p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оплати праці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5" name="Rectangle 63"/>
          <p:cNvSpPr>
            <a:spLocks noChangeArrowheads="1"/>
          </p:cNvSpPr>
          <p:nvPr/>
        </p:nvSpPr>
        <p:spPr bwMode="auto">
          <a:xfrm>
            <a:off x="2411223" y="4187085"/>
            <a:ext cx="2196000" cy="20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Облік запасів (складський облік)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6" name="Rectangle 64"/>
          <p:cNvSpPr>
            <a:spLocks noChangeArrowheads="1"/>
          </p:cNvSpPr>
          <p:nvPr/>
        </p:nvSpPr>
        <p:spPr bwMode="auto">
          <a:xfrm>
            <a:off x="2411223" y="3152111"/>
            <a:ext cx="2196000" cy="43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>
              <a:lnSpc>
                <a:spcPts val="1000"/>
              </a:lnSpc>
            </a:pP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Управління взаємовідносинами </a:t>
            </a:r>
            <a:r>
              <a:rPr lang="uk-UA" sz="1000" b="1" dirty="0">
                <a:solidFill>
                  <a:srgbClr val="000066"/>
                </a:solidFill>
                <a:latin typeface="Arial" charset="0"/>
              </a:rPr>
              <a:t>з</a:t>
            </a: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 клієнтами (CRM) и постачальниками (SRM)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7" name="Rectangle 73"/>
          <p:cNvSpPr>
            <a:spLocks noChangeArrowheads="1"/>
          </p:cNvSpPr>
          <p:nvPr/>
        </p:nvSpPr>
        <p:spPr bwMode="auto">
          <a:xfrm>
            <a:off x="2411223" y="3623304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ланцюжками  поставок (SCM)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8" name="Rectangle 74"/>
          <p:cNvSpPr>
            <a:spLocks noChangeArrowheads="1"/>
          </p:cNvSpPr>
          <p:nvPr/>
        </p:nvSpPr>
        <p:spPr bwMode="auto">
          <a:xfrm>
            <a:off x="4725622" y="1595023"/>
            <a:ext cx="2196000" cy="2016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Прогнозування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9" name="Rectangle 75"/>
          <p:cNvSpPr>
            <a:spLocks noChangeArrowheads="1"/>
          </p:cNvSpPr>
          <p:nvPr/>
        </p:nvSpPr>
        <p:spPr bwMode="auto">
          <a:xfrm>
            <a:off x="4740737" y="6419152"/>
            <a:ext cx="2196000" cy="1825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Облік і звітність за МСФЗ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0" name="Rectangle 76"/>
          <p:cNvSpPr>
            <a:spLocks noChangeArrowheads="1"/>
          </p:cNvSpPr>
          <p:nvPr/>
        </p:nvSpPr>
        <p:spPr bwMode="auto">
          <a:xfrm>
            <a:off x="4726736" y="1833667"/>
            <a:ext cx="219600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Оптимізація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1" name="Rectangle 77"/>
          <p:cNvSpPr>
            <a:spLocks noChangeArrowheads="1"/>
          </p:cNvSpPr>
          <p:nvPr/>
        </p:nvSpPr>
        <p:spPr bwMode="auto">
          <a:xfrm>
            <a:off x="2414460" y="4670896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>
              <a:lnSpc>
                <a:spcPts val="1000"/>
              </a:lnSpc>
            </a:pP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Електронний тендерний        майданчик (ECT)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2" name="Rectangle 78"/>
          <p:cNvSpPr>
            <a:spLocks noChangeArrowheads="1"/>
          </p:cNvSpPr>
          <p:nvPr/>
        </p:nvSpPr>
        <p:spPr bwMode="auto">
          <a:xfrm>
            <a:off x="4725505" y="3881523"/>
            <a:ext cx="2196000" cy="204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12700" tIns="0" rIns="12700" bIns="0" anchor="ctr" anchorCtr="0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Зв’язок з системами </a:t>
            </a:r>
            <a:r>
              <a:rPr lang="uk-UA" sz="1000" b="1" dirty="0" err="1" smtClean="0">
                <a:solidFill>
                  <a:srgbClr val="000066"/>
                </a:solidFill>
                <a:latin typeface="Arial" charset="0"/>
              </a:rPr>
              <a:t>Кліент-Банк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3" name="Rectangle 80"/>
          <p:cNvSpPr>
            <a:spLocks noChangeArrowheads="1"/>
          </p:cNvSpPr>
          <p:nvPr/>
        </p:nvSpPr>
        <p:spPr bwMode="auto">
          <a:xfrm>
            <a:off x="7095582" y="5148101"/>
            <a:ext cx="1970475" cy="2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Засоби розвитку системи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7076324" y="1790231"/>
            <a:ext cx="200577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Відрядна заробітна  плата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5" name="Rectangle 58"/>
          <p:cNvSpPr>
            <a:spLocks noChangeArrowheads="1"/>
          </p:cNvSpPr>
          <p:nvPr/>
        </p:nvSpPr>
        <p:spPr bwMode="auto">
          <a:xfrm>
            <a:off x="7076324" y="2452855"/>
            <a:ext cx="200577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 Управління </a:t>
            </a:r>
            <a:r>
              <a:rPr lang="uk-UA" sz="1000" b="1" dirty="0" err="1" smtClean="0">
                <a:solidFill>
                  <a:srgbClr val="000066"/>
                </a:solidFill>
                <a:latin typeface="Arial" charset="0"/>
              </a:rPr>
              <a:t>компетенціями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6" name="Rectangle 58"/>
          <p:cNvSpPr>
            <a:spLocks noChangeArrowheads="1"/>
          </p:cNvSpPr>
          <p:nvPr/>
        </p:nvSpPr>
        <p:spPr bwMode="auto">
          <a:xfrm>
            <a:off x="7076324" y="3521940"/>
            <a:ext cx="2005770" cy="201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 Управління охороною праці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7" name="Rectangle 32"/>
          <p:cNvSpPr>
            <a:spLocks noChangeArrowheads="1"/>
          </p:cNvSpPr>
          <p:nvPr/>
        </p:nvSpPr>
        <p:spPr bwMode="auto">
          <a:xfrm>
            <a:off x="30742" y="3882246"/>
            <a:ext cx="2304000" cy="2785261"/>
          </a:xfrm>
          <a:prstGeom prst="rect">
            <a:avLst/>
          </a:prstGeom>
          <a:solidFill>
            <a:srgbClr val="00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/>
          <a:lstStyle/>
          <a:p>
            <a:pPr algn="ctr" eaLnBrk="1" hangingPunct="1"/>
            <a:endParaRPr lang="uk-UA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" name="Rectangle 35"/>
          <p:cNvSpPr>
            <a:spLocks noChangeArrowheads="1"/>
          </p:cNvSpPr>
          <p:nvPr/>
        </p:nvSpPr>
        <p:spPr bwMode="auto">
          <a:xfrm>
            <a:off x="85265" y="4234652"/>
            <a:ext cx="2196000" cy="22887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класифікацією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9" name="Rectangle 44"/>
          <p:cNvSpPr>
            <a:spLocks noChangeAspect="1" noChangeArrowheads="1"/>
          </p:cNvSpPr>
          <p:nvPr/>
        </p:nvSpPr>
        <p:spPr bwMode="auto">
          <a:xfrm>
            <a:off x="41032" y="3861417"/>
            <a:ext cx="2293710" cy="32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12700"/>
          <a:lstStyle/>
          <a:p>
            <a:pPr algn="ctr" eaLnBrk="1" hangingPunct="1">
              <a:lnSpc>
                <a:spcPts val="1200"/>
              </a:lnSpc>
            </a:pPr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Управління технічною</a:t>
            </a:r>
          </a:p>
          <a:p>
            <a:pPr algn="ctr" eaLnBrk="1" hangingPunct="1">
              <a:lnSpc>
                <a:spcPts val="1200"/>
              </a:lnSpc>
            </a:pPr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підготовкою виробництва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85265" y="5433390"/>
            <a:ext cx="2196000" cy="28749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технічною підготовкою виробництва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1" name="Rectangle 5"/>
          <p:cNvSpPr>
            <a:spLocks noChangeArrowheads="1"/>
          </p:cNvSpPr>
          <p:nvPr/>
        </p:nvSpPr>
        <p:spPr bwMode="auto">
          <a:xfrm>
            <a:off x="4724513" y="3143249"/>
            <a:ext cx="2196000" cy="3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hangingPunct="1">
              <a:lnSpc>
                <a:spcPts val="1000"/>
              </a:lnSpc>
            </a:pPr>
            <a:r>
              <a:rPr lang="uk-UA" sz="1000" b="1" dirty="0" err="1" smtClean="0">
                <a:solidFill>
                  <a:srgbClr val="000066"/>
                </a:solidFill>
                <a:latin typeface="Arial" charset="0"/>
              </a:rPr>
              <a:t>Процесно-орієнтоване</a:t>
            </a: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 управління витратами (</a:t>
            </a:r>
            <a:r>
              <a:rPr lang="uk-UA" sz="1000" b="1" dirty="0" err="1" smtClean="0">
                <a:solidFill>
                  <a:srgbClr val="000066"/>
                </a:solidFill>
                <a:latin typeface="Arial" charset="0"/>
              </a:rPr>
              <a:t>ABCcost</a:t>
            </a:r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)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2" name="Rectangle 39"/>
          <p:cNvSpPr>
            <a:spLocks noChangeArrowheads="1"/>
          </p:cNvSpPr>
          <p:nvPr/>
        </p:nvSpPr>
        <p:spPr bwMode="auto">
          <a:xfrm>
            <a:off x="94143" y="777346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Планування – базовий </a:t>
            </a: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і</a:t>
            </a: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нструментарій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94143" y="1441907"/>
            <a:ext cx="2196000" cy="5832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Оперативне календарне оптимізаційне управління виробництвом з урахуванням обмежень (APS/MES)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4" name="Rectangle 39"/>
          <p:cNvSpPr>
            <a:spLocks noChangeArrowheads="1"/>
          </p:cNvSpPr>
          <p:nvPr/>
        </p:nvSpPr>
        <p:spPr bwMode="auto">
          <a:xfrm>
            <a:off x="94143" y="2055436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ремонтним виробництвом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5" name="Rectangle 38"/>
          <p:cNvSpPr>
            <a:spLocks noChangeArrowheads="1"/>
          </p:cNvSpPr>
          <p:nvPr/>
        </p:nvSpPr>
        <p:spPr bwMode="auto">
          <a:xfrm>
            <a:off x="94143" y="3582115"/>
            <a:ext cx="2196000" cy="2063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Робочий календар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6" name="Rectangle 39"/>
          <p:cNvSpPr>
            <a:spLocks noChangeArrowheads="1"/>
          </p:cNvSpPr>
          <p:nvPr/>
        </p:nvSpPr>
        <p:spPr bwMode="auto">
          <a:xfrm>
            <a:off x="94143" y="2373186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Управління </a:t>
            </a: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проектним </a:t>
            </a: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виробництвом</a:t>
            </a:r>
          </a:p>
        </p:txBody>
      </p:sp>
      <p:sp>
        <p:nvSpPr>
          <p:cNvPr id="157" name="Rectangle 39"/>
          <p:cNvSpPr>
            <a:spLocks noChangeArrowheads="1"/>
          </p:cNvSpPr>
          <p:nvPr/>
        </p:nvSpPr>
        <p:spPr bwMode="auto">
          <a:xfrm>
            <a:off x="94143" y="2696448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Облік матеріальних ресурсів у виробництві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8" name="Rectangle 68"/>
          <p:cNvSpPr>
            <a:spLocks noChangeArrowheads="1"/>
          </p:cNvSpPr>
          <p:nvPr/>
        </p:nvSpPr>
        <p:spPr bwMode="auto">
          <a:xfrm>
            <a:off x="85265" y="6071821"/>
            <a:ext cx="2196000" cy="23178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САПР технолога/нормувальника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9" name="Rectangle 68"/>
          <p:cNvSpPr>
            <a:spLocks noChangeArrowheads="1"/>
          </p:cNvSpPr>
          <p:nvPr/>
        </p:nvSpPr>
        <p:spPr bwMode="auto">
          <a:xfrm>
            <a:off x="85265" y="6325715"/>
            <a:ext cx="2196000" cy="30666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Інтеграція с CAD/CAM- і </a:t>
            </a:r>
          </a:p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PDM/PLM-системами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0" name="Rectangle 68"/>
          <p:cNvSpPr>
            <a:spLocks noChangeArrowheads="1"/>
          </p:cNvSpPr>
          <p:nvPr/>
        </p:nvSpPr>
        <p:spPr bwMode="auto">
          <a:xfrm>
            <a:off x="85265" y="5748097"/>
            <a:ext cx="2196000" cy="2955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архівами технічної документації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" name="Rectangle 38"/>
          <p:cNvSpPr>
            <a:spLocks noChangeArrowheads="1"/>
          </p:cNvSpPr>
          <p:nvPr/>
        </p:nvSpPr>
        <p:spPr bwMode="auto">
          <a:xfrm>
            <a:off x="85265" y="4792655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Технологічна </a:t>
            </a: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підготовка виробництва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85265" y="4485141"/>
            <a:ext cx="2196000" cy="2852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Конструкторська підготовка виробництва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3" name="Rectangle 43"/>
          <p:cNvSpPr>
            <a:spLocks noChangeArrowheads="1"/>
          </p:cNvSpPr>
          <p:nvPr/>
        </p:nvSpPr>
        <p:spPr bwMode="auto">
          <a:xfrm>
            <a:off x="2412350" y="4427258"/>
            <a:ext cx="2196000" cy="200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000066"/>
                </a:solidFill>
                <a:latin typeface="Arial" charset="0"/>
              </a:rPr>
              <a:t>Управління складом (WMS)</a:t>
            </a:r>
            <a:endParaRPr lang="uk-UA" sz="1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85265" y="5123471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Нормування виробничих  ресурсів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4723495" y="2804419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Калькулювання </a:t>
            </a: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фактичної </a:t>
            </a:r>
            <a:r>
              <a:rPr lang="uk-UA" sz="1000" b="1" kern="0" dirty="0">
                <a:solidFill>
                  <a:srgbClr val="000066"/>
                </a:solidFill>
                <a:latin typeface="Arial" charset="0"/>
              </a:rPr>
              <a:t>собівартості</a:t>
            </a:r>
          </a:p>
        </p:txBody>
      </p:sp>
      <p:sp>
        <p:nvSpPr>
          <p:cNvPr id="166" name="Rectangle 72"/>
          <p:cNvSpPr>
            <a:spLocks noChangeArrowheads="1"/>
          </p:cNvSpPr>
          <p:nvPr/>
        </p:nvSpPr>
        <p:spPr bwMode="auto">
          <a:xfrm>
            <a:off x="2377966" y="503594"/>
            <a:ext cx="2268000" cy="1307352"/>
          </a:xfrm>
          <a:prstGeom prst="rect">
            <a:avLst/>
          </a:prstGeom>
          <a:solidFill>
            <a:srgbClr val="00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36000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000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38"/>
          <p:cNvSpPr>
            <a:spLocks noChangeArrowheads="1"/>
          </p:cNvSpPr>
          <p:nvPr/>
        </p:nvSpPr>
        <p:spPr bwMode="auto">
          <a:xfrm>
            <a:off x="2415827" y="889628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Конструктор бізнес-процесів и потоків документів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8" name="Rectangle 45"/>
          <p:cNvSpPr>
            <a:spLocks noChangeAspect="1" noChangeArrowheads="1"/>
          </p:cNvSpPr>
          <p:nvPr/>
        </p:nvSpPr>
        <p:spPr bwMode="auto">
          <a:xfrm>
            <a:off x="2377889" y="565649"/>
            <a:ext cx="2276286" cy="2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12700" anchor="ctr" anchorCtr="1"/>
          <a:lstStyle/>
          <a:p>
            <a:pPr algn="ctr" eaLnBrk="1" hangingPunct="1">
              <a:lnSpc>
                <a:spcPts val="1100"/>
              </a:lnSpc>
            </a:pPr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Управління бізнес-процесами  та документообігом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9" name="Rectangle 38"/>
          <p:cNvSpPr>
            <a:spLocks noChangeArrowheads="1"/>
          </p:cNvSpPr>
          <p:nvPr/>
        </p:nvSpPr>
        <p:spPr bwMode="auto">
          <a:xfrm>
            <a:off x="2420451" y="1217512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smtClean="0">
                <a:solidFill>
                  <a:srgbClr val="000066"/>
                </a:solidFill>
                <a:latin typeface="Arial" charset="0"/>
              </a:rPr>
              <a:t>Smart Manager</a:t>
            </a:r>
            <a:endParaRPr lang="uk-UA" sz="1000" b="1" ker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0" name="Rectangle 38"/>
          <p:cNvSpPr>
            <a:spLocks noChangeArrowheads="1"/>
          </p:cNvSpPr>
          <p:nvPr/>
        </p:nvSpPr>
        <p:spPr bwMode="auto">
          <a:xfrm>
            <a:off x="2421463" y="1555840"/>
            <a:ext cx="2196000" cy="20518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діловодством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1" name="Rectangle 72"/>
          <p:cNvSpPr>
            <a:spLocks noChangeArrowheads="1"/>
          </p:cNvSpPr>
          <p:nvPr/>
        </p:nvSpPr>
        <p:spPr bwMode="auto">
          <a:xfrm>
            <a:off x="2391908" y="5045583"/>
            <a:ext cx="2268000" cy="48247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36000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000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2429769" y="5263521"/>
            <a:ext cx="2196000" cy="2063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проектами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3" name="Rectangle 45"/>
          <p:cNvSpPr>
            <a:spLocks noChangeAspect="1" noChangeArrowheads="1"/>
          </p:cNvSpPr>
          <p:nvPr/>
        </p:nvSpPr>
        <p:spPr bwMode="auto">
          <a:xfrm>
            <a:off x="2655089" y="5039353"/>
            <a:ext cx="1676824" cy="22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1270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Управління проектами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" name="Rectangle 72"/>
          <p:cNvSpPr>
            <a:spLocks noChangeArrowheads="1"/>
          </p:cNvSpPr>
          <p:nvPr/>
        </p:nvSpPr>
        <p:spPr bwMode="auto">
          <a:xfrm>
            <a:off x="2400117" y="5597319"/>
            <a:ext cx="2268000" cy="1057482"/>
          </a:xfrm>
          <a:prstGeom prst="rect">
            <a:avLst/>
          </a:prstGeom>
          <a:solidFill>
            <a:srgbClr val="33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36000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000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" name="Rectangle 45"/>
          <p:cNvSpPr>
            <a:spLocks noChangeAspect="1" noChangeArrowheads="1"/>
          </p:cNvSpPr>
          <p:nvPr/>
        </p:nvSpPr>
        <p:spPr bwMode="auto">
          <a:xfrm>
            <a:off x="2391831" y="5564620"/>
            <a:ext cx="2304000" cy="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12700" anchor="ctr" anchorCtr="1"/>
          <a:lstStyle/>
          <a:p>
            <a:pPr algn="ctr" eaLnBrk="1" hangingPunct="1"/>
            <a:r>
              <a:rPr lang="uk-UA" sz="1000" b="1" dirty="0" smtClean="0">
                <a:solidFill>
                  <a:srgbClr val="FFFFFF"/>
                </a:solidFill>
                <a:latin typeface="Arial" charset="0"/>
              </a:rPr>
              <a:t>Управління основними виробничими фондами (EAM)</a:t>
            </a:r>
            <a:endParaRPr lang="uk-UA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" name="Rectangle 38"/>
          <p:cNvSpPr>
            <a:spLocks noChangeArrowheads="1"/>
          </p:cNvSpPr>
          <p:nvPr/>
        </p:nvSpPr>
        <p:spPr bwMode="auto">
          <a:xfrm>
            <a:off x="2428363" y="5906894"/>
            <a:ext cx="2196000" cy="29128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структурою та нормативами ОВФ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7" name="Rectangle 42"/>
          <p:cNvSpPr>
            <a:spLocks noChangeArrowheads="1"/>
          </p:cNvSpPr>
          <p:nvPr/>
        </p:nvSpPr>
        <p:spPr bwMode="auto">
          <a:xfrm>
            <a:off x="2433475" y="6217963"/>
            <a:ext cx="2196000" cy="41635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36000" rIns="0" bIns="0" anchor="ctr" anchorCtr="1"/>
          <a:lstStyle/>
          <a:p>
            <a:pPr algn="ctr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Управління технічним обслуговуванням і ремонтами </a:t>
            </a:r>
            <a:r>
              <a:rPr lang="uk-UA" sz="900" b="1" kern="0" dirty="0" smtClean="0">
                <a:solidFill>
                  <a:srgbClr val="000066"/>
                </a:solidFill>
                <a:latin typeface="Arial" charset="0"/>
              </a:rPr>
              <a:t>(RCM-2)</a:t>
            </a:r>
            <a:endParaRPr lang="uk-UA" sz="9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8" name="Rectangle 38"/>
          <p:cNvSpPr>
            <a:spLocks noChangeArrowheads="1"/>
          </p:cNvSpPr>
          <p:nvPr/>
        </p:nvSpPr>
        <p:spPr bwMode="auto">
          <a:xfrm>
            <a:off x="98137" y="3022328"/>
            <a:ext cx="2196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kern="0" dirty="0" smtClean="0">
                <a:solidFill>
                  <a:srgbClr val="000066"/>
                </a:solidFill>
                <a:latin typeface="Arial" charset="0"/>
              </a:rPr>
              <a:t>Оптимальне планування рецептурного виробництва</a:t>
            </a:r>
            <a:endParaRPr lang="uk-UA" sz="10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 bwMode="auto">
          <a:xfrm>
            <a:off x="2377889" y="452437"/>
            <a:ext cx="6755477" cy="6215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12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18206" r="765" b="4629"/>
          <a:stretch/>
        </p:blipFill>
        <p:spPr>
          <a:xfrm>
            <a:off x="0" y="2892131"/>
            <a:ext cx="9139238" cy="379809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634" r="258" b="907"/>
          <a:stretch/>
        </p:blipFill>
        <p:spPr bwMode="auto">
          <a:xfrm>
            <a:off x="3155331" y="4057574"/>
            <a:ext cx="6000751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338349" y="512387"/>
            <a:ext cx="6456190" cy="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ru-RU"/>
            </a:defPPr>
            <a:lvl1pPr algn="ctr">
              <a:spcBef>
                <a:spcPct val="50000"/>
              </a:spcBef>
              <a:defRPr sz="2000" b="1">
                <a:solidFill>
                  <a:srgbClr val="000066"/>
                </a:solidFill>
              </a:defRPr>
            </a:lvl1pPr>
          </a:lstStyle>
          <a:p>
            <a:r>
              <a:rPr lang="uk-UA" b="0" dirty="0" smtClean="0"/>
              <a:t>Управління </a:t>
            </a:r>
            <a:r>
              <a:rPr lang="uk-UA" b="0" dirty="0" err="1" smtClean="0"/>
              <a:t>контрактно</a:t>
            </a:r>
            <a:r>
              <a:rPr lang="uk-UA" b="0" dirty="0" smtClean="0"/>
              <a:t>-договірною діяльністю</a:t>
            </a:r>
            <a:endParaRPr lang="uk-UA" b="0" dirty="0"/>
          </a:p>
        </p:txBody>
      </p:sp>
      <p:sp>
        <p:nvSpPr>
          <p:cNvPr id="19461" name="Rectangle 1029"/>
          <p:cNvSpPr>
            <a:spLocks noChangeArrowheads="1"/>
          </p:cNvSpPr>
          <p:nvPr/>
        </p:nvSpPr>
        <p:spPr bwMode="auto">
          <a:xfrm>
            <a:off x="-471487" y="839595"/>
            <a:ext cx="5533681" cy="19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Реєстрація договорів </a:t>
            </a:r>
            <a:r>
              <a:rPr lang="uk-UA" sz="1300" dirty="0">
                <a:solidFill>
                  <a:srgbClr val="000066"/>
                </a:solidFill>
              </a:rPr>
              <a:t>і</a:t>
            </a:r>
            <a:r>
              <a:rPr lang="uk-UA" sz="1300" dirty="0" smtClean="0">
                <a:solidFill>
                  <a:srgbClr val="000066"/>
                </a:solidFill>
              </a:rPr>
              <a:t> змін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Персональна відповідальність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>
                <a:solidFill>
                  <a:srgbClr val="000066"/>
                </a:solidFill>
              </a:rPr>
              <a:t>Фінансова відповідальність </a:t>
            </a:r>
            <a:r>
              <a:rPr lang="uk-UA" sz="1300" dirty="0" smtClean="0">
                <a:solidFill>
                  <a:srgbClr val="000066"/>
                </a:solidFill>
              </a:rPr>
              <a:t>(розрахунок санкцій)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Зберігання оригіналів і версій підготовки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Бізнес-процеси електронного узгодження і візування договорів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Формування текстів договорів за довільними шаблонами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Умови оплати по договорах і документах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Контроль поступлень і платежів</a:t>
            </a:r>
            <a:endParaRPr kumimoji="1" lang="uk-UA" sz="1300" dirty="0">
              <a:solidFill>
                <a:srgbClr val="000066"/>
              </a:solidFill>
            </a:endParaRPr>
          </a:p>
        </p:txBody>
      </p:sp>
      <p:sp>
        <p:nvSpPr>
          <p:cNvPr id="19462" name="Rectangle 1029"/>
          <p:cNvSpPr>
            <a:spLocks noChangeArrowheads="1"/>
          </p:cNvSpPr>
          <p:nvPr/>
        </p:nvSpPr>
        <p:spPr bwMode="auto">
          <a:xfrm>
            <a:off x="4481513" y="844917"/>
            <a:ext cx="4891088" cy="8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Специфікації до договорів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Акти звіряння по договорах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Контроль виконання по сумах і номенклатурі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uk-UA" sz="1300" dirty="0" smtClean="0">
                <a:solidFill>
                  <a:srgbClr val="000066"/>
                </a:solidFill>
              </a:rPr>
              <a:t>Цифровий підпис</a:t>
            </a:r>
            <a:endParaRPr lang="uk-UA" sz="1300" dirty="0">
              <a:solidFill>
                <a:srgbClr val="000066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6834" y="5879414"/>
            <a:ext cx="4493416" cy="668217"/>
          </a:xfrm>
          <a:prstGeom prst="rect">
            <a:avLst/>
          </a:prstGeom>
          <a:solidFill>
            <a:srgbClr val="B2FF99"/>
          </a:solidFill>
          <a:ln w="31750">
            <a:noFill/>
            <a:miter lim="800000"/>
            <a:headEnd/>
            <a:tailEnd/>
          </a:ln>
        </p:spPr>
        <p:txBody>
          <a:bodyPr lIns="72000" tIns="72000" rIns="72000" bIns="72000" anchor="ctr" anchorCtr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>
                <a:solidFill>
                  <a:srgbClr val="000066"/>
                </a:solidFill>
              </a:rPr>
              <a:t>IT-Enterprise включає повний цикл управління договорами</a:t>
            </a:r>
            <a:endParaRPr lang="uk-UA" sz="1600" dirty="0">
              <a:solidFill>
                <a:srgbClr val="339933"/>
              </a:solidFill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8686800" y="6659563"/>
            <a:ext cx="5000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9070459-7644-47BB-8EB9-E54558B14CE2}" type="slidenum">
              <a:rPr lang="uk-UA" sz="1100" b="0" smtClean="0">
                <a:solidFill>
                  <a:srgbClr val="000066"/>
                </a:solidFill>
                <a:latin typeface="Tahoma" pitchFamily="34" charset="0"/>
              </a:rPr>
              <a:pPr algn="r" eaLnBrk="1" hangingPunct="1"/>
              <a:t>5</a:t>
            </a:fld>
            <a:endParaRPr lang="uk-UA" sz="1100" b="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114" y="1712483"/>
            <a:ext cx="4420493" cy="230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524027" y="14630"/>
            <a:ext cx="6619973" cy="4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buClr>
                <a:schemeClr val="tx2"/>
              </a:buClr>
              <a:defRPr sz="2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2pPr>
            <a:lvl3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3pPr>
            <a:lvl4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4pPr>
            <a:lvl5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Договори, документи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41492"/>
          <a:stretch/>
        </p:blipFill>
        <p:spPr>
          <a:xfrm>
            <a:off x="4114" y="925687"/>
            <a:ext cx="11095958" cy="3214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2450" y="588509"/>
            <a:ext cx="8315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Clr>
                <a:schemeClr val="tx2"/>
              </a:buClr>
              <a:buNone/>
            </a:pPr>
            <a:r>
              <a:rPr lang="uk-UA" sz="2000" kern="0" dirty="0" smtClean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Картотека договорів, додаткових угод, специфікацій</a:t>
            </a:r>
            <a:endParaRPr lang="uk-UA" sz="2000" dirty="0">
              <a:solidFill>
                <a:srgbClr val="00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24027" y="14630"/>
            <a:ext cx="6619973" cy="4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buClr>
                <a:schemeClr val="tx2"/>
              </a:buClr>
              <a:defRPr sz="2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2pPr>
            <a:lvl3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3pPr>
            <a:lvl4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4pPr>
            <a:lvl5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Договори, документи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-458787" y="4319394"/>
            <a:ext cx="4941887" cy="23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Єдине сховище договорів і додаткових угод (діючих, закритих і проектів)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Уніфікована аналітика договорів по типах і різних критеріях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Можливість аналізу картотеки в різних розрізах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Єдиний інтерфейс договірних документів: картотека, етапи, специфікації, документи виконання тощо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Оперативне відображення виконання договорів за документами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Єдине сховище робочих матеріалів і </a:t>
            </a:r>
            <a:r>
              <a:rPr kumimoji="1" lang="uk-UA" sz="1300" dirty="0" err="1" smtClean="0">
                <a:solidFill>
                  <a:srgbClr val="000066"/>
                </a:solidFill>
              </a:rPr>
              <a:t>скан-копій</a:t>
            </a:r>
            <a:r>
              <a:rPr kumimoji="1" lang="uk-UA" sz="1300" dirty="0" smtClean="0">
                <a:solidFill>
                  <a:srgbClr val="000066"/>
                </a:solidFill>
              </a:rPr>
              <a:t> підписаних документів</a:t>
            </a: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4227513" y="4319394"/>
            <a:ext cx="4916487" cy="23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Зберігаються як підсумкові, так і робочі версії проектів і кінцевих редакцій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Можливість автоматизованого формування </a:t>
            </a:r>
            <a:r>
              <a:rPr kumimoji="1" lang="uk-UA" sz="1300" dirty="0" err="1" smtClean="0">
                <a:solidFill>
                  <a:srgbClr val="000066"/>
                </a:solidFill>
              </a:rPr>
              <a:t>мульти-мовних</a:t>
            </a:r>
            <a:r>
              <a:rPr kumimoji="1" lang="uk-UA" sz="1300" dirty="0" smtClean="0">
                <a:solidFill>
                  <a:srgbClr val="000066"/>
                </a:solidFill>
              </a:rPr>
              <a:t> текстів договорів з підстановкою довільної інформації з картотеки договорів з наступною забороною коригування тексту договору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В будь-який момент часу є можливість проаналізувати всі персональні зауваження, пропозиції та резолюції по договірних документах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Забезпечена фіксація зауважень з послідовним переглядом декількох вкладень і поверненням у місце, на якому зупинились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uk-UA" sz="1300" dirty="0" smtClean="0">
                <a:solidFill>
                  <a:srgbClr val="000066"/>
                </a:solidFill>
              </a:rPr>
              <a:t>Робота на мобільних пристроях</a:t>
            </a:r>
          </a:p>
        </p:txBody>
      </p:sp>
    </p:spTree>
    <p:extLst>
      <p:ext uri="{BB962C8B-B14F-4D97-AF65-F5344CB8AC3E}">
        <p14:creationId xmlns:p14="http://schemas.microsoft.com/office/powerpoint/2010/main" val="10668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7140"/>
          <a:stretch/>
        </p:blipFill>
        <p:spPr>
          <a:xfrm>
            <a:off x="340126" y="1404851"/>
            <a:ext cx="8487691" cy="501673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55493" y="5208494"/>
            <a:ext cx="8742871" cy="138342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66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Результат: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</a:rPr>
              <a:t>Цифровий підпис відповідає всім сучасним стандартам безпеки шифрування даних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</a:rPr>
              <a:t>Інтеграція з зовнішніми постачальниками акредитованого цифрового підпису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450" y="588509"/>
            <a:ext cx="8315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tx2"/>
              </a:buClr>
            </a:pPr>
            <a:r>
              <a:rPr lang="uk-UA" sz="2000" kern="0" dirty="0" smtClean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Використання цифрового підпису при узгодженні документів, накладенні резолюцій</a:t>
            </a:r>
            <a:endParaRPr lang="uk-UA" sz="2000" kern="0" dirty="0">
              <a:solidFill>
                <a:srgbClr val="00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583971" y="1349033"/>
            <a:ext cx="914400" cy="634701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24027" y="14630"/>
            <a:ext cx="6619973" cy="4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buClr>
                <a:schemeClr val="tx2"/>
              </a:buClr>
              <a:defRPr sz="2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2pPr>
            <a:lvl3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3pPr>
            <a:lvl4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4pPr>
            <a:lvl5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Договори, документи, бізнес-процеси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 b="4011"/>
          <a:stretch/>
        </p:blipFill>
        <p:spPr>
          <a:xfrm>
            <a:off x="4377259" y="475631"/>
            <a:ext cx="4766741" cy="62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1107" y="1244174"/>
            <a:ext cx="741756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Централізована робота головного офісу й усіх віддалених підрозділів в єдиній корпоративній системі документообігу: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системі реєструються й опрацьовуються всі Вхідні, Вихідні й Внутрішні документи – щомісяця ~ 15 000 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latin typeface="Tahoma" charset="0"/>
              </a:rPr>
              <a:t>Робота громадської приймальні в єдиній системі: електронні звернення через сайт, телефонні звернення громадян, запити по системі КМДА, особистий прийом</a:t>
            </a:r>
            <a:endParaRPr lang="uk-UA" sz="1600" dirty="0" smtClean="0">
              <a:solidFill>
                <a:srgbClr val="002060"/>
              </a:solidFill>
            </a:endParaRP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Зросли якість і швидкість обробки документів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Забезпечені прозорість і деталізація інформації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r>
              <a:rPr lang="uk-UA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Виконується електронне узгодження договорів з відображенням усіх документів контрагента (виписки, свідоцтва, дозволи, попередні договори, документи обліку), скоротився обсяг паперового документообігу, час на обслуговування абонентів та прийняття рішень</a:t>
            </a:r>
          </a:p>
          <a:p>
            <a:pPr marL="342900" lvl="2" indent="-342900" eaLnBrk="1" hangingPunct="1"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3"/>
              </a:buBlip>
            </a:pPr>
            <a:endParaRPr lang="uk-UA" sz="16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37" y="4522061"/>
            <a:ext cx="1552971" cy="2068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" y="5283953"/>
            <a:ext cx="2503392" cy="140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4" y="5348898"/>
            <a:ext cx="1655628" cy="1241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" y="494632"/>
            <a:ext cx="705039" cy="66436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48033" y="593534"/>
            <a:ext cx="7494753" cy="466559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1800" dirty="0" smtClean="0">
                <a:solidFill>
                  <a:srgbClr val="FFFFFF"/>
                </a:solidFill>
                <a:latin typeface="Tahoma" pitchFamily="34" charset="0"/>
              </a:rPr>
              <a:t>Результати </a:t>
            </a:r>
            <a:r>
              <a:rPr lang="uk-UA" sz="1800" dirty="0" smtClean="0">
                <a:solidFill>
                  <a:schemeClr val="bg1"/>
                </a:solidFill>
                <a:latin typeface="Tahoma" pitchFamily="34" charset="0"/>
              </a:rPr>
              <a:t>впровадження в </a:t>
            </a:r>
            <a:r>
              <a:rPr lang="uk-UA" sz="1800" dirty="0" smtClean="0">
                <a:solidFill>
                  <a:schemeClr val="bg1"/>
                </a:solidFill>
              </a:rPr>
              <a:t>ПрАТ </a:t>
            </a:r>
            <a:r>
              <a:rPr lang="uk-UA" sz="1800" dirty="0" smtClean="0">
                <a:solidFill>
                  <a:schemeClr val="bg1"/>
                </a:solidFill>
              </a:rPr>
              <a:t>«АК «Київводоканал»</a:t>
            </a:r>
            <a:endParaRPr lang="uk-UA" sz="18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24027" y="14630"/>
            <a:ext cx="6619973" cy="4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buClr>
                <a:schemeClr val="tx2"/>
              </a:buClr>
              <a:defRPr sz="2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2pPr>
            <a:lvl3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3pPr>
            <a:lvl4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4pPr>
            <a:lvl5pPr algn="ctr" eaLnBrk="1" hangingPunct="1"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8327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Договори, документи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1029"/>
          <p:cNvSpPr txBox="1">
            <a:spLocks noChangeArrowheads="1"/>
          </p:cNvSpPr>
          <p:nvPr/>
        </p:nvSpPr>
        <p:spPr bwMode="auto">
          <a:xfrm>
            <a:off x="7718425" y="5440867"/>
            <a:ext cx="1149350" cy="39687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18000" tIns="0" rIns="18000" bIns="0" anchor="ctr" anchorCtr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Аналітика</a:t>
            </a:r>
          </a:p>
        </p:txBody>
      </p:sp>
      <p:sp>
        <p:nvSpPr>
          <p:cNvPr id="303108" name="Text Box 1028"/>
          <p:cNvSpPr txBox="1">
            <a:spLocks noChangeArrowheads="1"/>
          </p:cNvSpPr>
          <p:nvPr/>
        </p:nvSpPr>
        <p:spPr bwMode="auto">
          <a:xfrm>
            <a:off x="6205538" y="5440867"/>
            <a:ext cx="1149350" cy="39687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18000" tIns="0" rIns="18000" bIns="0" anchor="ctr" anchorCtr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Відомості</a:t>
            </a:r>
          </a:p>
        </p:txBody>
      </p:sp>
      <p:sp>
        <p:nvSpPr>
          <p:cNvPr id="303109" name="Text Box 1027"/>
          <p:cNvSpPr txBox="1">
            <a:spLocks noChangeArrowheads="1"/>
          </p:cNvSpPr>
          <p:nvPr/>
        </p:nvSpPr>
        <p:spPr bwMode="auto">
          <a:xfrm>
            <a:off x="4708525" y="5451935"/>
            <a:ext cx="1149350" cy="39687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8000" tIns="0" rIns="18000" bIns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Зведені</a:t>
            </a:r>
          </a:p>
          <a:p>
            <a:pPr algn="ctr"/>
            <a:r>
              <a:rPr lang="uk-UA" sz="1200" b="1" dirty="0" smtClean="0">
                <a:latin typeface="Arial" charset="0"/>
              </a:rPr>
              <a:t>звіти</a:t>
            </a:r>
            <a:endParaRPr lang="uk-UA" sz="1200" b="1" dirty="0">
              <a:latin typeface="Arial" charset="0"/>
            </a:endParaRPr>
          </a:p>
        </p:txBody>
      </p:sp>
      <p:sp>
        <p:nvSpPr>
          <p:cNvPr id="303110" name="Text Box 1026"/>
          <p:cNvSpPr txBox="1">
            <a:spLocks noChangeArrowheads="1"/>
          </p:cNvSpPr>
          <p:nvPr/>
        </p:nvSpPr>
        <p:spPr bwMode="auto">
          <a:xfrm>
            <a:off x="3290888" y="5440823"/>
            <a:ext cx="1149350" cy="39687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18000" tIns="0" rIns="18000" bIns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Сальдо і</a:t>
            </a:r>
          </a:p>
          <a:p>
            <a:pPr algn="ctr"/>
            <a:r>
              <a:rPr lang="uk-UA" sz="1200" b="1" dirty="0" smtClean="0">
                <a:latin typeface="Arial" charset="0"/>
              </a:rPr>
              <a:t>обороти</a:t>
            </a:r>
            <a:endParaRPr lang="uk-UA" sz="1200" b="1" dirty="0">
              <a:latin typeface="Arial" charset="0"/>
            </a:endParaRPr>
          </a:p>
        </p:txBody>
      </p:sp>
      <p:sp>
        <p:nvSpPr>
          <p:cNvPr id="303111" name="Text Box 1034"/>
          <p:cNvSpPr txBox="1">
            <a:spLocks noChangeArrowheads="1"/>
          </p:cNvSpPr>
          <p:nvPr/>
        </p:nvSpPr>
        <p:spPr bwMode="auto">
          <a:xfrm>
            <a:off x="3286125" y="4982035"/>
            <a:ext cx="5624513" cy="21748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lIns="18000" tIns="0" rIns="18000" bIns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Журнал господарських операцій</a:t>
            </a:r>
            <a:endParaRPr lang="uk-UA" sz="1200" b="1" dirty="0">
              <a:latin typeface="Arial" charset="0"/>
            </a:endParaRPr>
          </a:p>
        </p:txBody>
      </p:sp>
      <p:sp>
        <p:nvSpPr>
          <p:cNvPr id="303112" name="Text Box 1036"/>
          <p:cNvSpPr txBox="1">
            <a:spLocks noChangeArrowheads="1"/>
          </p:cNvSpPr>
          <p:nvPr/>
        </p:nvSpPr>
        <p:spPr bwMode="auto">
          <a:xfrm>
            <a:off x="3295650" y="4520073"/>
            <a:ext cx="3175000" cy="215900"/>
          </a:xfrm>
          <a:prstGeom prst="rect">
            <a:avLst/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lIns="18000" tIns="0" rIns="18000" bIns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Апарат типових </a:t>
            </a:r>
            <a:r>
              <a:rPr lang="uk-UA" sz="1200" b="1" dirty="0" err="1" smtClean="0">
                <a:latin typeface="Arial" charset="0"/>
              </a:rPr>
              <a:t>госпоперацій</a:t>
            </a:r>
            <a:endParaRPr lang="uk-UA" sz="1200" b="1" dirty="0">
              <a:latin typeface="Arial" charset="0"/>
            </a:endParaRPr>
          </a:p>
        </p:txBody>
      </p:sp>
      <p:sp>
        <p:nvSpPr>
          <p:cNvPr id="303113" name="Text Box 1040"/>
          <p:cNvSpPr txBox="1">
            <a:spLocks noChangeArrowheads="1"/>
          </p:cNvSpPr>
          <p:nvPr/>
        </p:nvSpPr>
        <p:spPr bwMode="auto">
          <a:xfrm>
            <a:off x="3273425" y="4072398"/>
            <a:ext cx="5624513" cy="21748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lIns="18000" tIns="0" rIns="18000" bIns="0">
            <a:flatTx/>
          </a:bodyPr>
          <a:lstStyle/>
          <a:p>
            <a:pPr algn="ctr"/>
            <a:r>
              <a:rPr lang="uk-UA" sz="1200" b="1" dirty="0" smtClean="0">
                <a:latin typeface="Arial" charset="0"/>
              </a:rPr>
              <a:t>Документи</a:t>
            </a:r>
            <a:endParaRPr lang="uk-UA" sz="1200" b="1" dirty="0">
              <a:latin typeface="Arial" charset="0"/>
            </a:endParaRPr>
          </a:p>
        </p:txBody>
      </p:sp>
      <p:sp>
        <p:nvSpPr>
          <p:cNvPr id="303114" name="Text Box 1041"/>
          <p:cNvSpPr txBox="1">
            <a:spLocks noChangeArrowheads="1"/>
          </p:cNvSpPr>
          <p:nvPr/>
        </p:nvSpPr>
        <p:spPr bwMode="auto">
          <a:xfrm>
            <a:off x="3271838" y="3888248"/>
            <a:ext cx="1168400" cy="173037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36000" tIns="0" rIns="36000" bIns="0">
            <a:flatTx/>
          </a:bodyPr>
          <a:lstStyle/>
          <a:p>
            <a:pPr algn="ctr"/>
            <a:r>
              <a:rPr lang="uk-UA" sz="1000" b="1" dirty="0" smtClean="0">
                <a:latin typeface="Arial" charset="0"/>
              </a:rPr>
              <a:t>Каса, підзвіт</a:t>
            </a:r>
            <a:endParaRPr lang="uk-UA" sz="1000" b="1" dirty="0">
              <a:latin typeface="Arial" charset="0"/>
            </a:endParaRPr>
          </a:p>
        </p:txBody>
      </p:sp>
      <p:sp>
        <p:nvSpPr>
          <p:cNvPr id="303115" name="Text Box 1042"/>
          <p:cNvSpPr txBox="1">
            <a:spLocks noChangeArrowheads="1"/>
          </p:cNvSpPr>
          <p:nvPr/>
        </p:nvSpPr>
        <p:spPr bwMode="auto">
          <a:xfrm>
            <a:off x="4528344" y="3899360"/>
            <a:ext cx="946944" cy="169863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36000" tIns="0" rIns="36000" bIns="0">
            <a:flatTx/>
          </a:bodyPr>
          <a:lstStyle/>
          <a:p>
            <a:pPr algn="ctr"/>
            <a:r>
              <a:rPr lang="uk-UA" sz="1000" b="1" dirty="0" smtClean="0">
                <a:latin typeface="Arial" charset="0"/>
              </a:rPr>
              <a:t>ОЗ , НМА</a:t>
            </a:r>
            <a:endParaRPr lang="uk-UA" sz="1000" b="1" dirty="0">
              <a:latin typeface="Arial" charset="0"/>
            </a:endParaRPr>
          </a:p>
        </p:txBody>
      </p:sp>
      <p:sp>
        <p:nvSpPr>
          <p:cNvPr id="303116" name="Text Box 1043"/>
          <p:cNvSpPr txBox="1">
            <a:spLocks noChangeArrowheads="1"/>
          </p:cNvSpPr>
          <p:nvPr/>
        </p:nvSpPr>
        <p:spPr bwMode="auto">
          <a:xfrm>
            <a:off x="5548313" y="3889835"/>
            <a:ext cx="1073150" cy="173038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36000" tIns="0" rIns="36000" bIns="0">
            <a:flatTx/>
          </a:bodyPr>
          <a:lstStyle/>
          <a:p>
            <a:pPr algn="ctr"/>
            <a:r>
              <a:rPr lang="uk-UA" sz="1000" b="1" dirty="0" smtClean="0">
                <a:latin typeface="Arial" charset="0"/>
              </a:rPr>
              <a:t>ТМЦ , МШП</a:t>
            </a:r>
            <a:endParaRPr lang="uk-UA" sz="1000" b="1" dirty="0">
              <a:latin typeface="Arial" charset="0"/>
            </a:endParaRPr>
          </a:p>
        </p:txBody>
      </p:sp>
      <p:sp>
        <p:nvSpPr>
          <p:cNvPr id="303117" name="Text Box 1044"/>
          <p:cNvSpPr txBox="1">
            <a:spLocks noChangeArrowheads="1"/>
          </p:cNvSpPr>
          <p:nvPr/>
        </p:nvSpPr>
        <p:spPr bwMode="auto">
          <a:xfrm>
            <a:off x="6686550" y="3899360"/>
            <a:ext cx="1073150" cy="1746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36000" tIns="0" rIns="36000" bIns="0">
            <a:flatTx/>
          </a:bodyPr>
          <a:lstStyle/>
          <a:p>
            <a:pPr algn="ctr"/>
            <a:r>
              <a:rPr lang="uk-UA" sz="1000" b="1" dirty="0" smtClean="0">
                <a:latin typeface="Arial" charset="0"/>
              </a:rPr>
              <a:t>Контрагенти</a:t>
            </a:r>
            <a:endParaRPr lang="uk-UA" sz="1000" b="1" dirty="0">
              <a:latin typeface="Arial" charset="0"/>
            </a:endParaRPr>
          </a:p>
        </p:txBody>
      </p:sp>
      <p:sp>
        <p:nvSpPr>
          <p:cNvPr id="303118" name="Text Box 1045"/>
          <p:cNvSpPr txBox="1">
            <a:spLocks noChangeArrowheads="1"/>
          </p:cNvSpPr>
          <p:nvPr/>
        </p:nvSpPr>
        <p:spPr bwMode="auto">
          <a:xfrm>
            <a:off x="7826375" y="3894598"/>
            <a:ext cx="1073150" cy="1746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36000" tIns="0" rIns="36000" bIns="0">
            <a:flatTx/>
          </a:bodyPr>
          <a:lstStyle/>
          <a:p>
            <a:pPr algn="ctr"/>
            <a:r>
              <a:rPr lang="uk-UA" sz="1000" b="1" dirty="0" smtClean="0">
                <a:latin typeface="Arial" charset="0"/>
              </a:rPr>
              <a:t>. . .</a:t>
            </a:r>
            <a:endParaRPr lang="uk-UA" sz="1000" b="1" dirty="0">
              <a:latin typeface="Arial" charset="0"/>
            </a:endParaRPr>
          </a:p>
        </p:txBody>
      </p:sp>
      <p:sp>
        <p:nvSpPr>
          <p:cNvPr id="303119" name="AutoShape 1035"/>
          <p:cNvSpPr>
            <a:spLocks noChangeArrowheads="1"/>
          </p:cNvSpPr>
          <p:nvPr/>
        </p:nvSpPr>
        <p:spPr bwMode="auto">
          <a:xfrm>
            <a:off x="4591050" y="4304173"/>
            <a:ext cx="193675" cy="215900"/>
          </a:xfrm>
          <a:prstGeom prst="downArrow">
            <a:avLst>
              <a:gd name="adj1" fmla="val 50000"/>
              <a:gd name="adj2" fmla="val 2786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0" name="AutoShape 1035"/>
          <p:cNvSpPr>
            <a:spLocks noChangeArrowheads="1"/>
          </p:cNvSpPr>
          <p:nvPr/>
        </p:nvSpPr>
        <p:spPr bwMode="auto">
          <a:xfrm>
            <a:off x="4591050" y="4745498"/>
            <a:ext cx="193675" cy="215900"/>
          </a:xfrm>
          <a:prstGeom prst="downArrow">
            <a:avLst>
              <a:gd name="adj1" fmla="val 50000"/>
              <a:gd name="adj2" fmla="val 2786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1" name="AutoShape 1035"/>
          <p:cNvSpPr>
            <a:spLocks noChangeArrowheads="1"/>
          </p:cNvSpPr>
          <p:nvPr/>
        </p:nvSpPr>
        <p:spPr bwMode="auto">
          <a:xfrm>
            <a:off x="3875088" y="5215398"/>
            <a:ext cx="193675" cy="215900"/>
          </a:xfrm>
          <a:prstGeom prst="downArrow">
            <a:avLst>
              <a:gd name="adj1" fmla="val 50000"/>
              <a:gd name="adj2" fmla="val 2786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2" name="AutoShape 1035"/>
          <p:cNvSpPr>
            <a:spLocks noChangeArrowheads="1"/>
          </p:cNvSpPr>
          <p:nvPr/>
        </p:nvSpPr>
        <p:spPr bwMode="auto">
          <a:xfrm>
            <a:off x="7067550" y="4296235"/>
            <a:ext cx="193675" cy="681038"/>
          </a:xfrm>
          <a:prstGeom prst="downArrow">
            <a:avLst>
              <a:gd name="adj1" fmla="val 50000"/>
              <a:gd name="adj2" fmla="val 8791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3" name="AutoShape 1035"/>
          <p:cNvSpPr>
            <a:spLocks noChangeArrowheads="1"/>
          </p:cNvSpPr>
          <p:nvPr/>
        </p:nvSpPr>
        <p:spPr bwMode="auto">
          <a:xfrm>
            <a:off x="8181975" y="5209048"/>
            <a:ext cx="193675" cy="215900"/>
          </a:xfrm>
          <a:prstGeom prst="downArrow">
            <a:avLst>
              <a:gd name="adj1" fmla="val 50000"/>
              <a:gd name="adj2" fmla="val 2786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4" name="AutoShape 1035"/>
          <p:cNvSpPr>
            <a:spLocks noChangeArrowheads="1"/>
          </p:cNvSpPr>
          <p:nvPr/>
        </p:nvSpPr>
        <p:spPr bwMode="auto">
          <a:xfrm>
            <a:off x="6713538" y="5210635"/>
            <a:ext cx="193675" cy="215900"/>
          </a:xfrm>
          <a:prstGeom prst="downArrow">
            <a:avLst>
              <a:gd name="adj1" fmla="val 50000"/>
              <a:gd name="adj2" fmla="val 2786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5" name="AutoShape 1035"/>
          <p:cNvSpPr>
            <a:spLocks noChangeArrowheads="1"/>
          </p:cNvSpPr>
          <p:nvPr/>
        </p:nvSpPr>
        <p:spPr bwMode="auto">
          <a:xfrm>
            <a:off x="5105400" y="5216985"/>
            <a:ext cx="193675" cy="215900"/>
          </a:xfrm>
          <a:prstGeom prst="downArrow">
            <a:avLst>
              <a:gd name="adj1" fmla="val 50000"/>
              <a:gd name="adj2" fmla="val 2786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eaLnBrk="1" hangingPunct="1"/>
            <a:endParaRPr lang="uk-UA" dirty="0">
              <a:latin typeface="Arial" charset="0"/>
            </a:endParaRPr>
          </a:p>
        </p:txBody>
      </p:sp>
      <p:sp>
        <p:nvSpPr>
          <p:cNvPr id="303126" name="Rectangle 151"/>
          <p:cNvSpPr>
            <a:spLocks noChangeArrowheads="1"/>
          </p:cNvSpPr>
          <p:nvPr/>
        </p:nvSpPr>
        <p:spPr bwMode="auto">
          <a:xfrm>
            <a:off x="114300" y="1061253"/>
            <a:ext cx="8828088" cy="29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600" b="1" dirty="0" smtClean="0">
                <a:solidFill>
                  <a:srgbClr val="000066"/>
                </a:solidFill>
              </a:rPr>
              <a:t> </a:t>
            </a:r>
            <a:r>
              <a:rPr lang="uk-UA" sz="1400" b="1" dirty="0" smtClean="0">
                <a:solidFill>
                  <a:srgbClr val="000066"/>
                </a:solidFill>
              </a:rPr>
              <a:t>Введення понад 95% первинних документів в місцях їх виникнення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400" b="1" dirty="0" smtClean="0">
                <a:solidFill>
                  <a:srgbClr val="000066"/>
                </a:solidFill>
              </a:rPr>
              <a:t> Автоматичне формування бухгалтерських проведень за попередньо налаштованими шаблонами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400" b="1" dirty="0" smtClean="0">
                <a:solidFill>
                  <a:srgbClr val="000066"/>
                </a:solidFill>
              </a:rPr>
              <a:t> Перехід до оперативного бухгалтерського обліку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400" b="1" dirty="0" smtClean="0">
                <a:solidFill>
                  <a:srgbClr val="000066"/>
                </a:solidFill>
              </a:rPr>
              <a:t> Автоматичне формування звітів по первинних документах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400" b="1" dirty="0" smtClean="0">
                <a:solidFill>
                  <a:srgbClr val="000066"/>
                </a:solidFill>
              </a:rPr>
              <a:t> Розгорнутий аналіз від зведених звітів до первинного документу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400" b="1" dirty="0" smtClean="0">
                <a:solidFill>
                  <a:srgbClr val="000066"/>
                </a:solidFill>
              </a:rPr>
              <a:t> Управління коригуваннями </a:t>
            </a:r>
            <a:r>
              <a:rPr lang="uk-UA" sz="1200" dirty="0" smtClean="0">
                <a:solidFill>
                  <a:srgbClr val="000066"/>
                </a:solidFill>
              </a:rPr>
              <a:t>(Підпис (П.І.Б), дата і час коригування в кожному документі; розподіл доступу для кожного бухгалтера; дозвіл коригувань в закритих звітних періодах для окремо заданих користувачів)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uk-UA" sz="1400" b="1" dirty="0" smtClean="0">
                <a:solidFill>
                  <a:srgbClr val="000066"/>
                </a:solidFill>
              </a:rPr>
              <a:t> Управління закриттям звітного періоду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uk-UA" sz="1200" dirty="0" smtClean="0">
                <a:solidFill>
                  <a:srgbClr val="000066"/>
                </a:solidFill>
              </a:rPr>
              <a:t>  По підприємству в цілому, По філіалу, По балансовому рахунку, По підрозділу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uk-UA" sz="1200" dirty="0" smtClean="0">
                <a:solidFill>
                  <a:srgbClr val="000066"/>
                </a:solidFill>
              </a:rPr>
              <a:t>  Повернення назад на будь-який період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uk-UA" sz="1200" dirty="0" smtClean="0">
                <a:solidFill>
                  <a:srgbClr val="000066"/>
                </a:solidFill>
              </a:rPr>
              <a:t>  Доступ до архіву за будь-який період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uk-UA" sz="1200" dirty="0" smtClean="0">
                <a:solidFill>
                  <a:srgbClr val="000066"/>
                </a:solidFill>
              </a:rPr>
              <a:t>  </a:t>
            </a:r>
            <a:r>
              <a:rPr lang="uk-UA" sz="1200" dirty="0">
                <a:solidFill>
                  <a:srgbClr val="000066"/>
                </a:solidFill>
              </a:rPr>
              <a:t>Коригуючі проведення</a:t>
            </a:r>
          </a:p>
        </p:txBody>
      </p:sp>
      <p:sp>
        <p:nvSpPr>
          <p:cNvPr id="303127" name="Text Box 3"/>
          <p:cNvSpPr txBox="1">
            <a:spLocks noChangeArrowheads="1"/>
          </p:cNvSpPr>
          <p:nvPr/>
        </p:nvSpPr>
        <p:spPr bwMode="auto">
          <a:xfrm>
            <a:off x="184150" y="5857875"/>
            <a:ext cx="8794750" cy="804863"/>
          </a:xfrm>
          <a:prstGeom prst="rect">
            <a:avLst/>
          </a:prstGeom>
          <a:solidFill>
            <a:srgbClr val="66FF33">
              <a:alpha val="50000"/>
            </a:srgbClr>
          </a:solidFill>
          <a:ln w="31750">
            <a:noFill/>
            <a:miter lim="800000"/>
            <a:headEnd/>
            <a:tailEnd/>
          </a:ln>
        </p:spPr>
        <p:txBody>
          <a:bodyPr lIns="21600" tIns="46038" rIns="21600" bIns="46038"/>
          <a:lstStyle/>
          <a:p>
            <a:pPr algn="ctr">
              <a:spcBef>
                <a:spcPct val="50000"/>
              </a:spcBef>
            </a:pPr>
            <a:endParaRPr lang="uk-UA" sz="2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>
                <a:solidFill>
                  <a:srgbClr val="000066"/>
                </a:solidFill>
              </a:rPr>
              <a:t>В системі IT-Enterprise бухгалтер не вводить первинні документи,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>
                <a:solidFill>
                  <a:srgbClr val="000066"/>
                </a:solidFill>
              </a:rPr>
              <a:t>він вільний від рутинних розрахунків.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>
                <a:solidFill>
                  <a:srgbClr val="000066"/>
                </a:solidFill>
              </a:rPr>
              <a:t>Перехід до оперативного бухгалтерського обліку.</a:t>
            </a:r>
            <a:endParaRPr lang="uk-UA" sz="1600" dirty="0">
              <a:solidFill>
                <a:srgbClr val="339933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33350" y="599459"/>
            <a:ext cx="8905875" cy="352415"/>
          </a:xfrm>
          <a:prstGeom prst="rect">
            <a:avLst/>
          </a:prstGeom>
          <a:solidFill>
            <a:srgbClr val="00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21600" tIns="10800" rIns="21600" bIns="46800"/>
          <a:lstStyle/>
          <a:p>
            <a:pPr marL="0" lvl="1" algn="ctr">
              <a:spcBef>
                <a:spcPct val="50000"/>
              </a:spcBef>
            </a:pPr>
            <a:r>
              <a:rPr lang="uk-UA" sz="1800" dirty="0" smtClean="0">
                <a:solidFill>
                  <a:schemeClr val="bg1"/>
                </a:solidFill>
              </a:rPr>
              <a:t>Бухгалтерський і податковий облік</a:t>
            </a:r>
            <a:endParaRPr lang="uk-UA" sz="1800" dirty="0">
              <a:solidFill>
                <a:schemeClr val="bg1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94872" y="4394957"/>
            <a:ext cx="3013023" cy="821623"/>
          </a:xfrm>
          <a:prstGeom prst="rect">
            <a:avLst/>
          </a:prstGeom>
          <a:solidFill>
            <a:srgbClr val="66FF33">
              <a:alpha val="50000"/>
            </a:srgbClr>
          </a:solidFill>
          <a:ln w="31750">
            <a:noFill/>
            <a:miter lim="800000"/>
            <a:headEnd/>
            <a:tailEnd/>
          </a:ln>
        </p:spPr>
        <p:txBody>
          <a:bodyPr lIns="21600" tIns="46038" rIns="21600" bIns="46038" anchor="ctr" anchorCtr="0"/>
          <a:lstStyle/>
          <a:p>
            <a:pPr algn="ctr">
              <a:spcBef>
                <a:spcPct val="50000"/>
              </a:spcBef>
            </a:pPr>
            <a:endParaRPr lang="uk-UA" sz="2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1600" dirty="0" smtClean="0">
                <a:solidFill>
                  <a:srgbClr val="000066"/>
                </a:solidFill>
              </a:rPr>
              <a:t>Оперативна підтримка законодавства</a:t>
            </a:r>
            <a:endParaRPr lang="uk-UA" sz="1600" dirty="0">
              <a:solidFill>
                <a:srgbClr val="000066"/>
              </a:solidFill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383287" y="-69603"/>
            <a:ext cx="774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uk-UA" sz="2000" b="1" dirty="0" smtClean="0">
                <a:solidFill>
                  <a:srgbClr val="000066"/>
                </a:solidFill>
              </a:rPr>
              <a:t>Бухгалтерський і податковий облік</a:t>
            </a:r>
            <a:endParaRPr lang="uk-UA" sz="20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0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it">
  <a:themeElements>
    <a:clrScheme name="i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t" anchorCtr="0" compatLnSpc="1">
        <a:prstTxWarp prst="textNoShape">
          <a:avLst/>
        </a:prstTxWarp>
      </a:bodyPr>
      <a:lstStyle>
        <a:defPPr>
          <a:defRPr sz="1200" b="1" dirty="0" smtClean="0">
            <a:solidFill>
              <a:srgbClr val="00006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25088</TotalTime>
  <Words>2798</Words>
  <Application>Microsoft Office PowerPoint</Application>
  <PresentationFormat>On-screen Show (4:3)</PresentationFormat>
  <Paragraphs>507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Arabic Typesetting</vt:lpstr>
      <vt:lpstr>Arial</vt:lpstr>
      <vt:lpstr>Calibri</vt:lpstr>
      <vt:lpstr>Calibri Light</vt:lpstr>
      <vt:lpstr>Cambria Math</vt:lpstr>
      <vt:lpstr>Courier New</vt:lpstr>
      <vt:lpstr>Proxima Nova Condensed</vt:lpstr>
      <vt:lpstr>Tahoma</vt:lpstr>
      <vt:lpstr>Verdana</vt:lpstr>
      <vt:lpstr>Wingdings</vt:lpstr>
      <vt:lpstr>ヒラギノ角ゴ Pro W3</vt:lpstr>
      <vt:lpstr>15_it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  УПРАВЛЕНИЕ  ПРЕДПРИЯТИЕМ</dc:title>
  <dc:creator>Щербатенко О.В.</dc:creator>
  <cp:lastModifiedBy>OLD</cp:lastModifiedBy>
  <cp:revision>1335</cp:revision>
  <cp:lastPrinted>2001-02-16T18:02:46Z</cp:lastPrinted>
  <dcterms:created xsi:type="dcterms:W3CDTF">1999-02-13T12:17:00Z</dcterms:created>
  <dcterms:modified xsi:type="dcterms:W3CDTF">2017-10-05T11:18:28Z</dcterms:modified>
</cp:coreProperties>
</file>