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68" r:id="rId2"/>
    <p:sldId id="269" r:id="rId3"/>
    <p:sldId id="339" r:id="rId4"/>
    <p:sldId id="340" r:id="rId5"/>
    <p:sldId id="306" r:id="rId6"/>
    <p:sldId id="271" r:id="rId7"/>
    <p:sldId id="308" r:id="rId8"/>
    <p:sldId id="309" r:id="rId9"/>
    <p:sldId id="310" r:id="rId10"/>
    <p:sldId id="353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12" r:id="rId24"/>
    <p:sldId id="354" r:id="rId25"/>
    <p:sldId id="318" r:id="rId26"/>
    <p:sldId id="319" r:id="rId27"/>
    <p:sldId id="320" r:id="rId28"/>
    <p:sldId id="321" r:id="rId29"/>
    <p:sldId id="313" r:id="rId30"/>
    <p:sldId id="322" r:id="rId31"/>
    <p:sldId id="323" r:id="rId32"/>
    <p:sldId id="355" r:id="rId33"/>
    <p:sldId id="356" r:id="rId34"/>
    <p:sldId id="329" r:id="rId35"/>
    <p:sldId id="295" r:id="rId36"/>
  </p:sldIdLst>
  <p:sldSz cx="9144000" cy="5143500" type="screen16x9"/>
  <p:notesSz cx="6794500" cy="99314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4">
          <p15:clr>
            <a:srgbClr val="A4A3A4"/>
          </p15:clr>
        </p15:guide>
        <p15:guide id="2" pos="4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961A"/>
    <a:srgbClr val="FF6600"/>
    <a:srgbClr val="343E48"/>
    <a:srgbClr val="A0A9B0"/>
    <a:srgbClr val="67727B"/>
    <a:srgbClr val="33CCCC"/>
    <a:srgbClr val="C9A5D7"/>
    <a:srgbClr val="99D7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2" autoAdjust="0"/>
    <p:restoredTop sz="50000" autoAdjust="0"/>
  </p:normalViewPr>
  <p:slideViewPr>
    <p:cSldViewPr snapToGrid="0">
      <p:cViewPr>
        <p:scale>
          <a:sx n="152" d="100"/>
          <a:sy n="152" d="100"/>
        </p:scale>
        <p:origin x="642" y="-78"/>
      </p:cViewPr>
      <p:guideLst>
        <p:guide orient="horz" pos="384"/>
        <p:guide pos="441"/>
      </p:guideLst>
    </p:cSldViewPr>
  </p:slideViewPr>
  <p:outlineViewPr>
    <p:cViewPr>
      <p:scale>
        <a:sx n="33" d="100"/>
        <a:sy n="33" d="100"/>
      </p:scale>
      <p:origin x="0" y="603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3900" y="-78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F7BC96-55F5-4599-ADA8-DEEB48A40034}" type="datetimeFigureOut">
              <a:rPr lang="cs-CZ"/>
              <a:pPr>
                <a:defRPr/>
              </a:pPr>
              <a:t>13.09.2017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F82C62-5692-4E45-B8F1-6A1F65CD68B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xmlns="" val="2047307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2997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035300"/>
            <a:ext cx="16192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000500" y="884238"/>
            <a:ext cx="3651250" cy="993775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rgbClr val="343E4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44928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650" y="806451"/>
            <a:ext cx="8255000" cy="34163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2000">
                <a:solidFill>
                  <a:srgbClr val="343E48"/>
                </a:solidFill>
              </a:defRPr>
            </a:lvl1pPr>
            <a:lvl2pPr marL="800100" indent="-342900"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600">
                <a:solidFill>
                  <a:srgbClr val="343E48"/>
                </a:solidFill>
              </a:defRPr>
            </a:lvl2pPr>
            <a:lvl3pPr marL="1257300" indent="-342900"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400">
                <a:solidFill>
                  <a:srgbClr val="343E48"/>
                </a:solidFill>
              </a:defRPr>
            </a:lvl3pPr>
            <a:lvl4pPr marL="1657350" indent="-285750"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200">
                <a:solidFill>
                  <a:srgbClr val="343E48"/>
                </a:solidFill>
              </a:defRPr>
            </a:lvl4pPr>
            <a:lvl5pPr marL="2114550" indent="-285750"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95400" y="4414839"/>
            <a:ext cx="6807200" cy="646112"/>
          </a:xfrm>
          <a:prstGeom prst="rect">
            <a:avLst/>
          </a:prstGeom>
        </p:spPr>
        <p:txBody>
          <a:bodyPr anchor="ctr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574562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oramenný trojúhelník 7"/>
          <p:cNvSpPr/>
          <p:nvPr userDrawn="1"/>
        </p:nvSpPr>
        <p:spPr>
          <a:xfrm rot="10800000">
            <a:off x="8459788" y="268288"/>
            <a:ext cx="215900" cy="215900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9" name="Rovnoramenný trojúhelník 8"/>
          <p:cNvSpPr/>
          <p:nvPr userDrawn="1"/>
        </p:nvSpPr>
        <p:spPr>
          <a:xfrm rot="10800000">
            <a:off x="8172450" y="271463"/>
            <a:ext cx="215900" cy="21590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" name="Rovnoramenný trojúhelník 9"/>
          <p:cNvSpPr/>
          <p:nvPr userDrawn="1"/>
        </p:nvSpPr>
        <p:spPr>
          <a:xfrm rot="10800000">
            <a:off x="7885113" y="268288"/>
            <a:ext cx="215900" cy="2159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029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513" y="249238"/>
            <a:ext cx="25177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066"/>
          <a:stretch>
            <a:fillRect/>
          </a:stretch>
        </p:blipFill>
        <p:spPr bwMode="auto">
          <a:xfrm>
            <a:off x="374650" y="4279900"/>
            <a:ext cx="9144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Kosoúhelník 1"/>
          <p:cNvSpPr/>
          <p:nvPr userDrawn="1"/>
        </p:nvSpPr>
        <p:spPr>
          <a:xfrm>
            <a:off x="800100" y="4324350"/>
            <a:ext cx="7816850" cy="838200"/>
          </a:xfrm>
          <a:custGeom>
            <a:avLst/>
            <a:gdLst>
              <a:gd name="connsiteX0" fmla="*/ 0 w 7537450"/>
              <a:gd name="connsiteY0" fmla="*/ 831850 h 831850"/>
              <a:gd name="connsiteX1" fmla="*/ 207963 w 7537450"/>
              <a:gd name="connsiteY1" fmla="*/ 0 h 831850"/>
              <a:gd name="connsiteX2" fmla="*/ 7537450 w 7537450"/>
              <a:gd name="connsiteY2" fmla="*/ 0 h 831850"/>
              <a:gd name="connsiteX3" fmla="*/ 7329488 w 7537450"/>
              <a:gd name="connsiteY3" fmla="*/ 831850 h 831850"/>
              <a:gd name="connsiteX4" fmla="*/ 0 w 7537450"/>
              <a:gd name="connsiteY4" fmla="*/ 831850 h 831850"/>
              <a:gd name="connsiteX0" fmla="*/ 0 w 7816850"/>
              <a:gd name="connsiteY0" fmla="*/ 838200 h 838200"/>
              <a:gd name="connsiteX1" fmla="*/ 487363 w 7816850"/>
              <a:gd name="connsiteY1" fmla="*/ 0 h 838200"/>
              <a:gd name="connsiteX2" fmla="*/ 7816850 w 7816850"/>
              <a:gd name="connsiteY2" fmla="*/ 0 h 838200"/>
              <a:gd name="connsiteX3" fmla="*/ 7608888 w 7816850"/>
              <a:gd name="connsiteY3" fmla="*/ 831850 h 838200"/>
              <a:gd name="connsiteX4" fmla="*/ 0 w 7816850"/>
              <a:gd name="connsiteY4" fmla="*/ 838200 h 838200"/>
              <a:gd name="connsiteX0" fmla="*/ 0 w 7816850"/>
              <a:gd name="connsiteY0" fmla="*/ 838200 h 838200"/>
              <a:gd name="connsiteX1" fmla="*/ 487363 w 7816850"/>
              <a:gd name="connsiteY1" fmla="*/ 0 h 838200"/>
              <a:gd name="connsiteX2" fmla="*/ 7816850 w 7816850"/>
              <a:gd name="connsiteY2" fmla="*/ 0 h 838200"/>
              <a:gd name="connsiteX3" fmla="*/ 7329488 w 7816850"/>
              <a:gd name="connsiteY3" fmla="*/ 831850 h 838200"/>
              <a:gd name="connsiteX4" fmla="*/ 0 w 7816850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6850" h="838200">
                <a:moveTo>
                  <a:pt x="0" y="838200"/>
                </a:moveTo>
                <a:lnTo>
                  <a:pt x="487363" y="0"/>
                </a:lnTo>
                <a:lnTo>
                  <a:pt x="7816850" y="0"/>
                </a:lnTo>
                <a:lnTo>
                  <a:pt x="7329488" y="831850"/>
                </a:lnTo>
                <a:lnTo>
                  <a:pt x="0" y="8382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1" r:id="rId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8"/>
          <p:cNvSpPr txBox="1">
            <a:spLocks noChangeArrowheads="1"/>
          </p:cNvSpPr>
          <p:nvPr/>
        </p:nvSpPr>
        <p:spPr bwMode="auto">
          <a:xfrm>
            <a:off x="3269860" y="1206500"/>
            <a:ext cx="5209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800" b="1" dirty="0" smtClean="0">
                <a:latin typeface="Arial" charset="0"/>
              </a:rPr>
              <a:t>ЕМАЛЬОВАНІ РЕЗЕРВУАРИ </a:t>
            </a:r>
          </a:p>
          <a:p>
            <a:pPr algn="ctr" eaLnBrk="1" hangingPunct="1"/>
            <a:r>
              <a:rPr lang="cs-CZ" altLang="cs-CZ" sz="2800" b="1" dirty="0" smtClean="0">
                <a:latin typeface="Arial" charset="0"/>
              </a:rPr>
              <a:t>ТА СОСВ HYDROVIT</a:t>
            </a:r>
          </a:p>
        </p:txBody>
      </p:sp>
      <p:pic>
        <p:nvPicPr>
          <p:cNvPr id="3" name="Obrázek 5" descr="smalt_m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269" y="1206500"/>
            <a:ext cx="3743325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 smtClean="0"/>
              <a:t>Базується на подвійному емальованому резервуарі</a:t>
            </a:r>
          </a:p>
          <a:p>
            <a:pPr lvl="1"/>
            <a:r>
              <a:rPr lang="uk-UA" dirty="0" smtClean="0"/>
              <a:t>Внутрішній резервуар працює як фінальний осадовий резервуар </a:t>
            </a:r>
          </a:p>
          <a:p>
            <a:pPr lvl="1"/>
            <a:r>
              <a:rPr lang="uk-UA" dirty="0" smtClean="0"/>
              <a:t>Зовнішнє кільце працює як біологічний резервуар</a:t>
            </a:r>
          </a:p>
          <a:p>
            <a:pPr marL="457200" lvl="1" indent="0">
              <a:buNone/>
            </a:pPr>
            <a:endParaRPr lang="uk-UA" dirty="0" smtClean="0"/>
          </a:p>
          <a:p>
            <a:r>
              <a:rPr lang="uk-UA" sz="1800" dirty="0" smtClean="0"/>
              <a:t>Окремий резервуар для стабілізації осаду </a:t>
            </a:r>
          </a:p>
          <a:p>
            <a:pPr lvl="1"/>
            <a:r>
              <a:rPr lang="uk-UA" dirty="0" smtClean="0"/>
              <a:t>Аеробна та анаеробна стабілізація осаду</a:t>
            </a:r>
          </a:p>
          <a:p>
            <a:pPr marL="457200" lvl="1" indent="0">
              <a:buNone/>
            </a:pPr>
            <a:endParaRPr lang="uk-UA" dirty="0" smtClean="0"/>
          </a:p>
          <a:p>
            <a:r>
              <a:rPr lang="uk-UA" sz="1800" dirty="0" smtClean="0"/>
              <a:t>Система аерації з дрібними бульбашками в біологічному резервуарі наділена автоматичним регулюванням за допомогою кисневого датчика та частотного перетворювача</a:t>
            </a:r>
          </a:p>
          <a:p>
            <a:pPr marL="0" indent="0">
              <a:buNone/>
            </a:pPr>
            <a:endParaRPr lang="uk-UA" sz="1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HYDROVIT</a:t>
            </a:r>
            <a:r>
              <a:rPr lang="cs-CZ" b="1" dirty="0" smtClean="0"/>
              <a:t> </a:t>
            </a:r>
            <a:r>
              <a:rPr lang="cs-CZ" sz="2000" b="1" dirty="0" smtClean="0"/>
              <a:t>P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640427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Sopot, 25 000 PE</a:t>
            </a:r>
            <a:endParaRPr lang="cs-CZ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8558" y="571500"/>
            <a:ext cx="684688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929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ieslar\Documents\VITKOVICE\Dokumenty_VITKOVICE-ENVI\COV\Prezentace_COV_obr-170613\P1040940.JPG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38" b="25025"/>
          <a:stretch/>
        </p:blipFill>
        <p:spPr bwMode="auto">
          <a:xfrm>
            <a:off x="665032" y="838200"/>
            <a:ext cx="8077370" cy="322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1333500" y="4405314"/>
            <a:ext cx="6807200" cy="646112"/>
          </a:xfrm>
        </p:spPr>
        <p:txBody>
          <a:bodyPr/>
          <a:lstStyle/>
          <a:p>
            <a:r>
              <a:rPr lang="cs-CZ" b="1" dirty="0" smtClean="0"/>
              <a:t>СОСВ Sopot, 25 000 PE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63666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forall_envi\Drobny NT\ČOV\Bulharsko fotky\P1040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331" y="596978"/>
            <a:ext cx="4123059" cy="30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ieslar\Documents\VITKOVICE\Dokumenty_VITKOVICE-ENVI\COV\Prezentace_COV_obr-170613\P1040832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091" y="596978"/>
            <a:ext cx="4123059" cy="30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62925" y="3878016"/>
            <a:ext cx="5134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>
                <a:solidFill>
                  <a:schemeClr val="tx2">
                    <a:lumMod val="75000"/>
                  </a:schemeClr>
                </a:solidFill>
              </a:rPr>
              <a:t>Гравійна пастка та автоматичні сита грубого сортування</a:t>
            </a:r>
            <a:endParaRPr lang="uk-U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1333500" y="4405314"/>
            <a:ext cx="6807200" cy="646112"/>
          </a:xfrm>
        </p:spPr>
        <p:txBody>
          <a:bodyPr/>
          <a:lstStyle/>
          <a:p>
            <a:r>
              <a:rPr lang="cs-CZ" b="1" dirty="0" smtClean="0"/>
              <a:t>WWTP Sopot, 25 000 PE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4129484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ieslar\Documents\VITKOVICE\Dokumenty_VITKOVICE-ENVI\COV\Prezentace_COV_obr-170613\P1040976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" y="576549"/>
            <a:ext cx="4133850" cy="30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Sopot, 25 000 PE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14325" y="3686175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Комплексна груба попередня обробка з сепарацією піску та жиру</a:t>
            </a:r>
          </a:p>
        </p:txBody>
      </p:sp>
      <p:pic>
        <p:nvPicPr>
          <p:cNvPr id="3074" name="Picture 2" descr="G:\forall_envi\Drobny NT\ČOV\Bulharsko fotky\P1040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525" y="585787"/>
            <a:ext cx="4133850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708525" y="3695700"/>
            <a:ext cx="4133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Вхідний розподіл</a:t>
            </a:r>
          </a:p>
        </p:txBody>
      </p:sp>
    </p:spTree>
    <p:extLst>
      <p:ext uri="{BB962C8B-B14F-4D97-AF65-F5344CB8AC3E}">
        <p14:creationId xmlns:p14="http://schemas.microsoft.com/office/powerpoint/2010/main" xmlns="" val="2461879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Sopot, 25 000 PE</a:t>
            </a:r>
            <a:endParaRPr lang="cs-CZ" b="1" dirty="0"/>
          </a:p>
        </p:txBody>
      </p:sp>
      <p:pic>
        <p:nvPicPr>
          <p:cNvPr id="4098" name="Picture 2" descr="G:\forall_envi\Drobny NT\ČOV\Bulharsko fotky\P1040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951" y="609600"/>
            <a:ext cx="4095750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forall_envi\Drobny NT\ČOV\Bulharsko fotky\P104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475" y="609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14325" y="3686175"/>
            <a:ext cx="843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Біологічний резервуар</a:t>
            </a:r>
          </a:p>
        </p:txBody>
      </p:sp>
    </p:spTree>
    <p:extLst>
      <p:ext uri="{BB962C8B-B14F-4D97-AF65-F5344CB8AC3E}">
        <p14:creationId xmlns:p14="http://schemas.microsoft.com/office/powerpoint/2010/main" xmlns="" val="2168738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Sopot, 25 000 PE</a:t>
            </a:r>
            <a:endParaRPr lang="cs-CZ" b="1" dirty="0"/>
          </a:p>
        </p:txBody>
      </p:sp>
      <p:pic>
        <p:nvPicPr>
          <p:cNvPr id="5122" name="Picture 2" descr="G:\forall_envi\Drobny NT\ČOV\Bulharsko fotky\P1040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6425"/>
            <a:ext cx="4157133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forall_envi\Drobny NT\ČOV\Bulharsko fotky\P1040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475" y="609599"/>
            <a:ext cx="4143375" cy="31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14325" y="3686175"/>
            <a:ext cx="843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Кінцевий відстійник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271834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forall_envi\Drobny NT\ČOV\Bulharsko fotky\P104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967" y="577850"/>
            <a:ext cx="4195233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4325" y="3981450"/>
            <a:ext cx="843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 smtClean="0"/>
              <a:t>Аеробні </a:t>
            </a:r>
            <a:r>
              <a:rPr lang="uk-UA" dirty="0"/>
              <a:t>стабілізаційні </a:t>
            </a:r>
            <a:r>
              <a:rPr lang="uk-UA" dirty="0" smtClean="0"/>
              <a:t>резервуари               </a:t>
            </a:r>
            <a:r>
              <a:rPr lang="uk-UA" dirty="0"/>
              <a:t>PIX резервуари для видалення фосфору</a:t>
            </a:r>
            <a:endParaRPr lang="cs-CZ" dirty="0"/>
          </a:p>
        </p:txBody>
      </p:sp>
      <p:pic>
        <p:nvPicPr>
          <p:cNvPr id="6147" name="Picture 3" descr="G:\forall_envi\Drobny NT\ČOV\Bulharsko fotky\P10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14730"/>
            <a:ext cx="2933700" cy="37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Sopot, 25 000 PE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579388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8"/>
          <a:stretch/>
        </p:blipFill>
        <p:spPr bwMode="auto">
          <a:xfrm>
            <a:off x="438948" y="142876"/>
            <a:ext cx="825737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Sopot, 25 000 PE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41575" y="3905251"/>
            <a:ext cx="430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tx2">
                    <a:lumMod val="75000"/>
                  </a:schemeClr>
                </a:solidFill>
              </a:rPr>
              <a:t>Система контролю та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4208185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1333500" y="4405314"/>
            <a:ext cx="6807200" cy="646112"/>
          </a:xfrm>
        </p:spPr>
        <p:txBody>
          <a:bodyPr/>
          <a:lstStyle/>
          <a:p>
            <a:r>
              <a:rPr lang="ru-RU" b="1" dirty="0" smtClean="0"/>
              <a:t>СОСВ</a:t>
            </a:r>
            <a:r>
              <a:rPr lang="cs-CZ" b="1" dirty="0" smtClean="0"/>
              <a:t> </a:t>
            </a:r>
            <a:r>
              <a:rPr lang="cs-CZ" b="1" dirty="0" err="1" smtClean="0"/>
              <a:t>Pirdop</a:t>
            </a:r>
            <a:r>
              <a:rPr lang="cs-CZ" b="1" dirty="0" smtClean="0"/>
              <a:t>, 20 000 PE</a:t>
            </a:r>
            <a:endParaRPr lang="cs-CZ" b="1" dirty="0"/>
          </a:p>
        </p:txBody>
      </p:sp>
      <p:pic>
        <p:nvPicPr>
          <p:cNvPr id="7171" name="Picture 3" descr="\\vpe-fs01.vitkovice.cz\forall_envi\Cieslar\BULGARIA\PIRDOP\Pirdop_leden_2014\IMG_9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19" b="31779"/>
          <a:stretch/>
        </p:blipFill>
        <p:spPr bwMode="auto">
          <a:xfrm>
            <a:off x="447675" y="786640"/>
            <a:ext cx="8224780" cy="33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1785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1_svet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9144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rys_cr3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441450"/>
            <a:ext cx="18573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89000" y="2296632"/>
            <a:ext cx="7480300" cy="1699105"/>
          </a:xfrm>
          <a:prstGeom prst="rect">
            <a:avLst/>
          </a:prstGeom>
          <a:solidFill>
            <a:srgbClr val="234078"/>
          </a:solidFill>
          <a:ln w="28575">
            <a:solidFill>
              <a:srgbClr val="234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6" descr="obrys_cr3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389188"/>
            <a:ext cx="11160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obrys_cr3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403350"/>
            <a:ext cx="44656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030288" y="2592101"/>
            <a:ext cx="3587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VÍTKOVICE ENVI </a:t>
            </a:r>
            <a:r>
              <a:rPr lang="uk-UA" altLang="cs-CZ" sz="1200" b="1" dirty="0" err="1" smtClean="0">
                <a:solidFill>
                  <a:schemeClr val="bg1"/>
                </a:solidFill>
                <a:latin typeface="Arial" charset="0"/>
              </a:rPr>
              <a:t>a.s</a:t>
            </a:r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Руська 1142/30, 706 00 </a:t>
            </a:r>
            <a:r>
              <a:rPr lang="uk-UA" altLang="cs-CZ" sz="1200" b="1" dirty="0" err="1" smtClean="0">
                <a:solidFill>
                  <a:schemeClr val="bg1"/>
                </a:solidFill>
                <a:latin typeface="Arial" charset="0"/>
              </a:rPr>
              <a:t>Острава-Вітковіце</a:t>
            </a:r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,</a:t>
            </a:r>
            <a:b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Чеська Республіка</a:t>
            </a:r>
          </a:p>
          <a:p>
            <a:pPr eaLnBrk="1" hangingPunct="1"/>
            <a:r>
              <a:rPr lang="uk-UA" altLang="cs-CZ" sz="1200" b="1" dirty="0" err="1" smtClean="0">
                <a:solidFill>
                  <a:schemeClr val="bg1"/>
                </a:solidFill>
                <a:latin typeface="Arial" charset="0"/>
              </a:rPr>
              <a:t>Тел</a:t>
            </a:r>
            <a:r>
              <a:rPr lang="uk-UA" altLang="cs-CZ" sz="1200" b="1" dirty="0" smtClean="0">
                <a:solidFill>
                  <a:schemeClr val="bg1"/>
                </a:solidFill>
                <a:latin typeface="Arial" charset="0"/>
              </a:rPr>
              <a:t>: +420 595 954 315, факс: +420 595 955 040</a:t>
            </a:r>
          </a:p>
          <a:p>
            <a:pPr eaLnBrk="1" hangingPunct="1"/>
            <a:r>
              <a:rPr lang="uk-UA" altLang="cs-CZ" sz="1200" b="1" dirty="0" err="1" smtClean="0">
                <a:solidFill>
                  <a:schemeClr val="bg1"/>
                </a:solidFill>
                <a:latin typeface="Arial" charset="0"/>
              </a:rPr>
              <a:t>www.vitkovice.com</a:t>
            </a:r>
            <a:endParaRPr lang="uk-UA" altLang="cs-CZ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Elipsa 8"/>
          <p:cNvSpPr/>
          <p:nvPr/>
        </p:nvSpPr>
        <p:spPr>
          <a:xfrm>
            <a:off x="7967663" y="2693988"/>
            <a:ext cx="150812" cy="150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6715125" y="2844800"/>
            <a:ext cx="1289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dirty="0" smtClean="0">
                <a:latin typeface="Arial" charset="0"/>
              </a:rPr>
              <a:t>ОСТРАВА</a:t>
            </a:r>
            <a:endParaRPr lang="cs-CZ" altLang="cs-CZ" b="1" dirty="0">
              <a:latin typeface="Arial" charset="0"/>
            </a:endParaRPr>
          </a:p>
        </p:txBody>
      </p:sp>
      <p:sp>
        <p:nvSpPr>
          <p:cNvPr id="10" name="Elipsa 8"/>
          <p:cNvSpPr/>
          <p:nvPr/>
        </p:nvSpPr>
        <p:spPr>
          <a:xfrm>
            <a:off x="5455445" y="2325207"/>
            <a:ext cx="150812" cy="150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4816476" y="2528094"/>
            <a:ext cx="9357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dirty="0" smtClean="0">
                <a:latin typeface="Arial" charset="0"/>
              </a:rPr>
              <a:t>ПРАГА</a:t>
            </a:r>
            <a:endParaRPr lang="cs-CZ" altLang="cs-CZ" b="1" dirty="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112E-17 L 0.17118 0.1666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1" grpId="1" animBg="1"/>
      <p:bldP spid="11" grpId="2" animBg="1"/>
      <p:bldP spid="11" grpId="3" animBg="1"/>
      <p:bldP spid="12" grpId="0"/>
      <p:bldP spid="10" grpId="0" animBg="1"/>
      <p:bldP spid="10" grpId="1" animBg="1"/>
      <p:bldP spid="10" grpId="2" animBg="1"/>
      <p:bldP spid="10" grpId="3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</a:t>
            </a:r>
            <a:r>
              <a:rPr lang="cs-CZ" b="1" dirty="0" err="1" smtClean="0"/>
              <a:t>Pirdop</a:t>
            </a:r>
            <a:r>
              <a:rPr lang="cs-CZ" b="1" dirty="0" smtClean="0"/>
              <a:t>, 20 000 PE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14325" y="3686175"/>
            <a:ext cx="4133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Гравійний кран</a:t>
            </a:r>
          </a:p>
        </p:txBody>
      </p:sp>
      <p:pic>
        <p:nvPicPr>
          <p:cNvPr id="8194" name="Picture 2" descr="\\vpe-fs01.vitkovice.cz\forall_envi\Cieslar\BULGARIA\PIRDOP\Pirdop_kveten_2013\06052013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576263"/>
            <a:ext cx="4260851" cy="31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vpe-fs01.vitkovice.cz\forall_envi\Cieslar\BULGARIA\PIRDOP\Pirdop_kveten_2013\250420132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900" y="576263"/>
            <a:ext cx="4211107" cy="31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699528" y="3734593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uk-UA" dirty="0"/>
              <a:t>Комплексна груба попередня обробка з сепарацією піску та жиру</a:t>
            </a:r>
          </a:p>
        </p:txBody>
      </p:sp>
    </p:spTree>
    <p:extLst>
      <p:ext uri="{BB962C8B-B14F-4D97-AF65-F5344CB8AC3E}">
        <p14:creationId xmlns:p14="http://schemas.microsoft.com/office/powerpoint/2010/main" xmlns="" val="482071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СОСВ</a:t>
            </a:r>
            <a:r>
              <a:rPr lang="cs-CZ" b="1" dirty="0" smtClean="0"/>
              <a:t> </a:t>
            </a:r>
            <a:r>
              <a:rPr lang="cs-CZ" b="1" dirty="0" err="1" smtClean="0"/>
              <a:t>Pirdop</a:t>
            </a:r>
            <a:r>
              <a:rPr lang="cs-CZ" b="1" dirty="0" smtClean="0"/>
              <a:t>, 20 000 PE</a:t>
            </a:r>
            <a:endParaRPr lang="cs-CZ" b="1" dirty="0"/>
          </a:p>
        </p:txBody>
      </p:sp>
      <p:pic>
        <p:nvPicPr>
          <p:cNvPr id="4" name="Picture 3" descr="C:\Users\cieslar\Desktop\ulozit doma 170613\226___05\IMG_5351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16" y="766259"/>
            <a:ext cx="4147458" cy="31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ieslar\Desktop\ulozit doma 170613\226___05\IMG_5349.JP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71" b="8329"/>
          <a:stretch/>
        </p:blipFill>
        <p:spPr bwMode="auto">
          <a:xfrm>
            <a:off x="4728549" y="759372"/>
            <a:ext cx="4164093" cy="31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9789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352550" y="4405314"/>
            <a:ext cx="6807200" cy="6461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/>
              <a:t>СОСВ</a:t>
            </a:r>
            <a:r>
              <a:rPr lang="cs-CZ" b="1" dirty="0" smtClean="0"/>
              <a:t> </a:t>
            </a:r>
            <a:r>
              <a:rPr lang="cs-CZ" b="1" dirty="0" err="1" smtClean="0"/>
              <a:t>Pirdop</a:t>
            </a:r>
            <a:r>
              <a:rPr lang="cs-CZ" b="1" dirty="0" smtClean="0"/>
              <a:t>, 20 000 PE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4" y="180974"/>
            <a:ext cx="8496301" cy="382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4350" y="4008566"/>
            <a:ext cx="302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tx2"/>
                </a:solidFill>
              </a:rPr>
              <a:t>Система контролю та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3553554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HYDROVIT® SI</a:t>
            </a:r>
            <a:endParaRPr lang="cs-CZ" sz="2000" b="1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241300" y="739776"/>
            <a:ext cx="4378325" cy="3416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2000" kern="1200">
                <a:solidFill>
                  <a:srgbClr val="343E48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600" kern="1200">
                <a:solidFill>
                  <a:srgbClr val="343E48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400" kern="1200">
                <a:solidFill>
                  <a:srgbClr val="343E48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200" kern="1200">
                <a:solidFill>
                  <a:srgbClr val="343E48"/>
                </a:solidFill>
                <a:latin typeface="+mn-lt"/>
                <a:ea typeface="+mn-ea"/>
                <a:cs typeface="+mn-cs"/>
              </a:defRPr>
            </a:lvl4pPr>
            <a:lvl5pPr marL="21145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dirty="0" smtClean="0"/>
              <a:t>Базується на потрійному резервуарі:</a:t>
            </a:r>
          </a:p>
          <a:p>
            <a:pPr lvl="1"/>
            <a:r>
              <a:rPr lang="uk-UA" sz="1400" dirty="0" smtClean="0"/>
              <a:t>Фінальний осадовий резервуар</a:t>
            </a:r>
          </a:p>
          <a:p>
            <a:pPr lvl="1"/>
            <a:r>
              <a:rPr lang="uk-UA" sz="1400" dirty="0" smtClean="0"/>
              <a:t>Біологічний резервуар</a:t>
            </a:r>
          </a:p>
          <a:p>
            <a:pPr lvl="1"/>
            <a:r>
              <a:rPr lang="uk-UA" sz="1400" dirty="0" smtClean="0"/>
              <a:t>Резервуар стабілізації шламу</a:t>
            </a:r>
          </a:p>
          <a:p>
            <a:pPr marL="457200" lvl="1" indent="0">
              <a:buNone/>
            </a:pPr>
            <a:endParaRPr lang="uk-UA" sz="1400" dirty="0" smtClean="0"/>
          </a:p>
          <a:p>
            <a:r>
              <a:rPr lang="uk-UA" sz="1800" dirty="0" smtClean="0"/>
              <a:t>Аеробна стабілізація осаду</a:t>
            </a:r>
          </a:p>
          <a:p>
            <a:pPr marL="0" indent="0">
              <a:buNone/>
            </a:pPr>
            <a:endParaRPr lang="uk-UA" sz="1800" dirty="0" smtClean="0"/>
          </a:p>
          <a:p>
            <a:r>
              <a:rPr lang="uk-UA" sz="1800" dirty="0" smtClean="0"/>
              <a:t>Усі функції в одному резервуарі </a:t>
            </a:r>
          </a:p>
          <a:p>
            <a:pPr marL="0" indent="0">
              <a:buFontTx/>
              <a:buNone/>
            </a:pPr>
            <a:endParaRPr lang="uk-UA" sz="1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91027" y="74115"/>
            <a:ext cx="4484688" cy="42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HYDROVIT® SI</a:t>
            </a:r>
            <a:endParaRPr lang="cs-CZ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70660" y="514350"/>
            <a:ext cx="6802681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91348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</a:t>
            </a:r>
            <a:r>
              <a:rPr lang="cs-CZ" b="1" dirty="0" err="1" smtClean="0"/>
              <a:t>Wierzbna</a:t>
            </a:r>
            <a:r>
              <a:rPr lang="cs-CZ" b="1" dirty="0" smtClean="0"/>
              <a:t>, 4 000 PE</a:t>
            </a:r>
            <a:endParaRPr lang="cs-CZ" b="1" dirty="0"/>
          </a:p>
        </p:txBody>
      </p:sp>
      <p:pic>
        <p:nvPicPr>
          <p:cNvPr id="4" name="Picture 2" descr="C:\Users\kulcark\Desktop\Foto Bg a PL\Wierzbna\Wierzbna DSCN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514" y="821451"/>
            <a:ext cx="4124432" cy="30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kulcark\Desktop\Foto Bg a PL\Wierzbna\IMG_4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228" y="816124"/>
            <a:ext cx="4112071" cy="30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</a:t>
            </a:r>
            <a:r>
              <a:rPr lang="cs-CZ" b="1" dirty="0" err="1" smtClean="0"/>
              <a:t>Olyzsyce</a:t>
            </a:r>
            <a:r>
              <a:rPr lang="cs-CZ" b="1" dirty="0" smtClean="0"/>
              <a:t>, 6 000 PE</a:t>
            </a:r>
            <a:endParaRPr lang="cs-CZ" b="1" dirty="0"/>
          </a:p>
        </p:txBody>
      </p:sp>
      <p:pic>
        <p:nvPicPr>
          <p:cNvPr id="4" name="Picture 4" descr="Oleszyc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5" b="12507"/>
          <a:stretch/>
        </p:blipFill>
        <p:spPr bwMode="auto">
          <a:xfrm>
            <a:off x="743263" y="667147"/>
            <a:ext cx="7649671" cy="324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Mikulčice, 3 000 PE</a:t>
            </a:r>
            <a:endParaRPr lang="cs-CZ" b="1" dirty="0"/>
          </a:p>
        </p:txBody>
      </p:sp>
      <p:pic>
        <p:nvPicPr>
          <p:cNvPr id="4" name="Picture 7" descr="mikulica2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12" y="718524"/>
            <a:ext cx="5464067" cy="311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ikulica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146" y="695325"/>
            <a:ext cx="2877344" cy="31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4650" y="501651"/>
            <a:ext cx="8255000" cy="3416300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6600"/>
                </a:solidFill>
              </a:rPr>
              <a:t>HYDROVIT® SBR</a:t>
            </a:r>
            <a:endParaRPr lang="cs-CZ" sz="1800" b="1" dirty="0">
              <a:solidFill>
                <a:srgbClr val="FF66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HYDROVIT SBR - СОСВ </a:t>
            </a:r>
            <a:r>
              <a:rPr lang="cs-CZ" b="1" dirty="0" err="1" smtClean="0"/>
              <a:t>Jaroslawsko</a:t>
            </a:r>
            <a:r>
              <a:rPr lang="cs-CZ" b="1" dirty="0" smtClean="0"/>
              <a:t>, 1 100 EO</a:t>
            </a:r>
            <a:endParaRPr lang="cs-CZ" b="1" dirty="0"/>
          </a:p>
        </p:txBody>
      </p:sp>
      <p:pic>
        <p:nvPicPr>
          <p:cNvPr id="4" name="Picture 2" descr="P10100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48" r="4700" b="25710"/>
          <a:stretch/>
        </p:blipFill>
        <p:spPr>
          <a:xfrm>
            <a:off x="1298481" y="925092"/>
            <a:ext cx="6531069" cy="3311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</a:t>
            </a:r>
            <a:r>
              <a:rPr lang="cs-CZ" b="1" dirty="0" err="1" smtClean="0"/>
              <a:t>Vydmantai</a:t>
            </a:r>
            <a:r>
              <a:rPr lang="cs-CZ" b="1" dirty="0" smtClean="0"/>
              <a:t>, 3 300 EO</a:t>
            </a:r>
            <a:endParaRPr lang="cs-CZ" b="1" dirty="0"/>
          </a:p>
        </p:txBody>
      </p:sp>
      <p:pic>
        <p:nvPicPr>
          <p:cNvPr id="4" name="Picture 2" descr="C:\Users\cieslar\Documents\VITKOVICE\VITKOVICE_Fotky\Lietuva\Lietuva_cerven_2012\Foto Patrik\IMG_9252.JPG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74" b="24688"/>
          <a:stretch/>
        </p:blipFill>
        <p:spPr bwMode="auto">
          <a:xfrm>
            <a:off x="885825" y="591716"/>
            <a:ext cx="7355771" cy="35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avreckam\Desktop\CD\_nove_cd\cd\images\b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030" y="3162301"/>
            <a:ext cx="1888744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" y="647700"/>
            <a:ext cx="9020174" cy="3575051"/>
          </a:xfrm>
        </p:spPr>
        <p:txBody>
          <a:bodyPr/>
          <a:lstStyle/>
          <a:p>
            <a:r>
              <a:rPr lang="uk-UA" sz="1800" dirty="0" smtClean="0"/>
              <a:t>VÍTKOVICE MACHINERY GROUP - це найважливіша чеська машинобудівна група, що займає міцне положення в машинобудуванні та у сфері постачання великих інвестиційних вузлів.</a:t>
            </a:r>
          </a:p>
          <a:p>
            <a:pPr marL="0" indent="0">
              <a:buNone/>
            </a:pPr>
            <a:endParaRPr lang="uk-UA" sz="1800" dirty="0" smtClean="0"/>
          </a:p>
          <a:p>
            <a:r>
              <a:rPr lang="uk-UA" sz="1800" dirty="0" smtClean="0"/>
              <a:t>Торгівельна марка VÍTKOVICE відзначила своє 185-річчя в грудні 2013 року.</a:t>
            </a:r>
            <a:br>
              <a:rPr lang="uk-UA" sz="1800" dirty="0" smtClean="0"/>
            </a:br>
            <a:endParaRPr lang="uk-UA" sz="1800" dirty="0" smtClean="0"/>
          </a:p>
          <a:p>
            <a:r>
              <a:rPr lang="uk-UA" sz="1800" dirty="0" smtClean="0"/>
              <a:t>Підрозділ емальованих резервуарів VÍTKOVICE ENVI А.С. святкує 50 років в 2017 році.</a:t>
            </a:r>
            <a:endParaRPr lang="uk-UA" sz="1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8400" y="4414839"/>
            <a:ext cx="6807200" cy="646112"/>
          </a:xfrm>
        </p:spPr>
        <p:txBody>
          <a:bodyPr/>
          <a:lstStyle/>
          <a:p>
            <a:r>
              <a:rPr lang="cs-CZ" sz="2000" b="1" dirty="0" smtClean="0"/>
              <a:t>ПРО VÍTKOVICE</a:t>
            </a:r>
            <a:endParaRPr lang="cs-CZ" sz="2000" b="1" dirty="0"/>
          </a:p>
        </p:txBody>
      </p:sp>
      <p:pic>
        <p:nvPicPr>
          <p:cNvPr id="3074" name="Picture 2" descr="C:\Users\vavreckam\Desktop\CD\_nove_cd\cd\images\bg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7175" y="3162300"/>
            <a:ext cx="1888744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Plamenový nástřik."/>
          <p:cNvPicPr>
            <a:picLocks noChangeAspect="1" noChangeArrowheads="1"/>
          </p:cNvPicPr>
          <p:nvPr/>
        </p:nvPicPr>
        <p:blipFill>
          <a:blip r:embed="rId4" cstate="print">
            <a:lum brigh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031" y="3162301"/>
            <a:ext cx="1579218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lamenový nástřik."/>
          <p:cNvPicPr>
            <a:picLocks noChangeAspect="1" noChangeArrowheads="1"/>
          </p:cNvPicPr>
          <p:nvPr/>
        </p:nvPicPr>
        <p:blipFill>
          <a:blip r:embed="rId5" cstate="print">
            <a:lum brigh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468" y="3162301"/>
            <a:ext cx="1579931" cy="111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avreckam\Desktop\vitkovice_logo_vertik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206751"/>
            <a:ext cx="17256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572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HYDROVIT® BF</a:t>
            </a:r>
            <a:endParaRPr lang="cs-CZ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722" t="21561" r="18401" b="6784"/>
          <a:stretch>
            <a:fillRect/>
          </a:stretch>
        </p:blipFill>
        <p:spPr bwMode="auto">
          <a:xfrm>
            <a:off x="1914525" y="723900"/>
            <a:ext cx="5286375" cy="338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СОСВ </a:t>
            </a:r>
            <a:r>
              <a:rPr lang="en-GB" b="1" dirty="0" smtClean="0"/>
              <a:t>H</a:t>
            </a:r>
            <a:r>
              <a:rPr lang="cs-CZ" b="1" dirty="0" err="1" smtClean="0"/>
              <a:t>voisvollur</a:t>
            </a:r>
            <a:r>
              <a:rPr lang="cs-CZ" b="1" dirty="0" smtClean="0"/>
              <a:t>, Island</a:t>
            </a:r>
            <a:endParaRPr lang="cs-CZ" b="1" dirty="0"/>
          </a:p>
        </p:txBody>
      </p:sp>
      <p:pic>
        <p:nvPicPr>
          <p:cNvPr id="4" name="Picture 4" descr="100_034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5" t="-62" r="316" b="15433"/>
          <a:stretch/>
        </p:blipFill>
        <p:spPr bwMode="auto">
          <a:xfrm>
            <a:off x="336104" y="762026"/>
            <a:ext cx="4683572" cy="33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6328" y="523875"/>
            <a:ext cx="325873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ВІДСТІЙНИКИ</a:t>
            </a:r>
            <a:endParaRPr lang="cs-CZ" sz="20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95969" y="614113"/>
            <a:ext cx="6752063" cy="35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068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ФЕРМЕНТЕРИ ТА АНАЕРОБНА ТЕХНОЛОГІЯ</a:t>
            </a:r>
            <a:br>
              <a:rPr lang="cs-CZ" sz="2000" b="1" dirty="0" smtClean="0"/>
            </a:br>
            <a:r>
              <a:rPr lang="cs-CZ" sz="2000" b="1" dirty="0" smtClean="0"/>
              <a:t>СТАБІЛІЗАЦІЇ ШЛАМУ</a:t>
            </a:r>
            <a:endParaRPr lang="cs-CZ" sz="2000" b="1" dirty="0"/>
          </a:p>
        </p:txBody>
      </p:sp>
      <p:pic>
        <p:nvPicPr>
          <p:cNvPr id="5122" name="Picture 2" descr="C:\Users\vavreckam\Documents\Ostatní\Fotky\103.Čína 2004 - Saifeiya 3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190" y="507596"/>
            <a:ext cx="2888160" cy="21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avreckam\Documents\Ostatní\Fotky\Skawina2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21" y="507596"/>
            <a:ext cx="2888268" cy="21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6072" y="1561673"/>
            <a:ext cx="2687216" cy="26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8329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b="1" dirty="0" smtClean="0"/>
              <a:t>МЕМБРАНИЙ ГАЗГОЛЬДЕР</a:t>
            </a:r>
            <a:endParaRPr lang="cs-CZ" sz="2000" b="1" dirty="0"/>
          </a:p>
        </p:txBody>
      </p:sp>
      <p:pic>
        <p:nvPicPr>
          <p:cNvPr id="4" name="Picture 3" descr="C:\Users\cieslar\Documents\VITKOVICE\Dokumenty_VITKOVICE-ENVI\COV\Prezentace_COV_obr-170613\Plynojem Przemysl2.bmp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6" t="1675" r="3661" b="-97"/>
          <a:stretch/>
        </p:blipFill>
        <p:spPr bwMode="auto">
          <a:xfrm rot="5400000">
            <a:off x="-26990" y="791287"/>
            <a:ext cx="2990850" cy="255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ieslar\Documents\VITKOVICE\Dokumenty_VITKOVICE-ENVI\COV\Prezentace_COV_obr-170613\Plynojem Przemysl.bmp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030"/>
            <a:ext cx="2180829" cy="2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ro internet\Poznan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2719" y="571030"/>
            <a:ext cx="3691832" cy="29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1188" y="1630044"/>
            <a:ext cx="53816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cs-CZ" sz="3200" dirty="0" smtClean="0">
              <a:latin typeface="+mj-lt"/>
            </a:endParaRPr>
          </a:p>
          <a:p>
            <a:pPr algn="ctr">
              <a:defRPr/>
            </a:pPr>
            <a:r>
              <a:rPr lang="cs-CZ" sz="3200" dirty="0" smtClean="0">
                <a:latin typeface="+mj-lt"/>
              </a:rPr>
              <a:t>ДЯКУЮ ЗА ВАШУ УВАГУ!</a:t>
            </a:r>
          </a:p>
          <a:p>
            <a:pPr>
              <a:defRPr/>
            </a:pPr>
            <a:endParaRPr lang="cs-CZ" sz="2000" dirty="0" smtClean="0">
              <a:latin typeface="+mj-lt"/>
            </a:endParaRPr>
          </a:p>
          <a:p>
            <a:pPr algn="ctr">
              <a:defRPr/>
            </a:pPr>
            <a:r>
              <a:rPr lang="cs-CZ" sz="2000" dirty="0" smtClean="0">
                <a:latin typeface="+mj-lt"/>
              </a:rPr>
              <a:t>Ing. Martin Vavrečka</a:t>
            </a:r>
          </a:p>
          <a:p>
            <a:pPr algn="ctr">
              <a:defRPr/>
            </a:pPr>
            <a:r>
              <a:rPr lang="cs-CZ" sz="2000" dirty="0" err="1" smtClean="0">
                <a:latin typeface="+mj-lt"/>
              </a:rPr>
              <a:t>martin.vavrecka</a:t>
            </a:r>
            <a:r>
              <a:rPr lang="en-US" sz="2000" dirty="0" smtClean="0">
                <a:latin typeface="+mj-lt"/>
              </a:rPr>
              <a:t>@</a:t>
            </a:r>
            <a:r>
              <a:rPr lang="cs-CZ" sz="2000" dirty="0" err="1" smtClean="0">
                <a:latin typeface="+mj-lt"/>
              </a:rPr>
              <a:t>vitkovice.com</a:t>
            </a:r>
            <a:endParaRPr lang="cs-CZ" sz="2000" dirty="0" smtClean="0">
              <a:latin typeface="+mj-lt"/>
            </a:endParaRPr>
          </a:p>
          <a:p>
            <a:pPr algn="ctr">
              <a:defRPr/>
            </a:pPr>
            <a:r>
              <a:rPr lang="cs-CZ" sz="2000" dirty="0" smtClean="0">
                <a:latin typeface="+mj-lt"/>
              </a:rPr>
              <a:t>GSM: +420 720 955 732</a:t>
            </a:r>
          </a:p>
          <a:p>
            <a:pPr>
              <a:defRPr/>
            </a:pPr>
            <a:endParaRPr lang="cs-CZ" sz="32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152" y="388989"/>
            <a:ext cx="2351258" cy="13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9075" y="171450"/>
            <a:ext cx="2781300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057900" y="142875"/>
            <a:ext cx="2781300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vreckam\Desktop\CD\DVD - Michal\foto album\PRODUKT VODA\fotky\Sultanate Oman 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7574" y="1800224"/>
            <a:ext cx="3371851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8400" y="4414839"/>
            <a:ext cx="6807200" cy="646112"/>
          </a:xfrm>
        </p:spPr>
        <p:txBody>
          <a:bodyPr/>
          <a:lstStyle/>
          <a:p>
            <a:r>
              <a:rPr lang="cs-CZ" sz="2000" b="1" dirty="0" smtClean="0"/>
              <a:t>ЕМАЛЬОВАНІ ЛИСТИ</a:t>
            </a:r>
            <a:endParaRPr lang="cs-CZ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0" y="1800225"/>
            <a:ext cx="3457574" cy="2219325"/>
          </a:xfrm>
          <a:prstGeom prst="rect">
            <a:avLst/>
          </a:prstGeom>
          <a:solidFill>
            <a:srgbClr val="F58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13"/>
          <p:cNvSpPr txBox="1">
            <a:spLocks noChangeArrowheads="1"/>
          </p:cNvSpPr>
          <p:nvPr/>
        </p:nvSpPr>
        <p:spPr bwMode="auto">
          <a:xfrm>
            <a:off x="65088" y="1876425"/>
            <a:ext cx="33924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ОСНОВНІ ПЕРЕВАГИ:</a:t>
            </a:r>
            <a:br>
              <a:rPr lang="uk-UA" altLang="cs-CZ" sz="1600" b="1" dirty="0" smtClean="0">
                <a:solidFill>
                  <a:schemeClr val="bg1"/>
                </a:solidFill>
                <a:latin typeface="+mj-lt"/>
              </a:rPr>
            </a:br>
            <a:endParaRPr lang="uk-UA" altLang="cs-CZ" sz="1600" b="1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гладкість поверхні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висока механічна та хімічна</a:t>
            </a:r>
            <a:br>
              <a:rPr lang="uk-UA" altLang="cs-CZ" sz="1600" b="1" dirty="0" smtClean="0">
                <a:solidFill>
                  <a:schemeClr val="bg1"/>
                </a:solidFill>
                <a:latin typeface="+mj-lt"/>
              </a:rPr>
            </a:b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 стійкість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опір тиску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термостійкість 400 °C 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cs-CZ" sz="1600" b="1" dirty="0" smtClean="0">
                <a:solidFill>
                  <a:schemeClr val="bg1"/>
                </a:solidFill>
                <a:latin typeface="+mj-lt"/>
              </a:rPr>
              <a:t> барвистість</a:t>
            </a:r>
            <a:endParaRPr lang="uk-UA" altLang="cs-CZ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Elipsa 10"/>
          <p:cNvSpPr/>
          <p:nvPr/>
        </p:nvSpPr>
        <p:spPr>
          <a:xfrm>
            <a:off x="7427913" y="1636712"/>
            <a:ext cx="1716087" cy="1679575"/>
          </a:xfrm>
          <a:prstGeom prst="ellipse">
            <a:avLst/>
          </a:prstGeom>
          <a:solidFill>
            <a:srgbClr val="4A1B1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Elipsa 11"/>
          <p:cNvSpPr/>
          <p:nvPr/>
        </p:nvSpPr>
        <p:spPr>
          <a:xfrm>
            <a:off x="6505575" y="2611437"/>
            <a:ext cx="1716088" cy="1679575"/>
          </a:xfrm>
          <a:prstGeom prst="ellipse">
            <a:avLst/>
          </a:prstGeom>
          <a:solidFill>
            <a:srgbClr val="113E0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Elipsa 12"/>
          <p:cNvSpPr/>
          <p:nvPr/>
        </p:nvSpPr>
        <p:spPr>
          <a:xfrm>
            <a:off x="5591175" y="1625599"/>
            <a:ext cx="1716088" cy="16795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Elipsa 13"/>
          <p:cNvSpPr/>
          <p:nvPr/>
        </p:nvSpPr>
        <p:spPr>
          <a:xfrm>
            <a:off x="6505575" y="650875"/>
            <a:ext cx="1716087" cy="167957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761162" y="1266825"/>
            <a:ext cx="1201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RAL 5013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840412" y="2224086"/>
            <a:ext cx="1203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9001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6753225" y="3305174"/>
            <a:ext cx="1201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RAL 6009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7681913" y="2241550"/>
            <a:ext cx="120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RAL 8017</a:t>
            </a:r>
          </a:p>
        </p:txBody>
      </p:sp>
      <p:sp>
        <p:nvSpPr>
          <p:cNvPr id="14" name="Zástupný symbol pro obsah 1"/>
          <p:cNvSpPr>
            <a:spLocks noGrp="1"/>
          </p:cNvSpPr>
          <p:nvPr>
            <p:ph idx="1"/>
          </p:nvPr>
        </p:nvSpPr>
        <p:spPr>
          <a:xfrm>
            <a:off x="247651" y="482601"/>
            <a:ext cx="8610600" cy="10080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/>
                </a:solidFill>
              </a:rPr>
              <a:t>Емаль - покриття поверхні матеріалом схожий на скло.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/>
                </a:solidFill>
              </a:rPr>
              <a:t>Міцність стали.</a:t>
            </a:r>
          </a:p>
        </p:txBody>
      </p:sp>
    </p:spTree>
    <p:extLst>
      <p:ext uri="{BB962C8B-B14F-4D97-AF65-F5344CB8AC3E}">
        <p14:creationId xmlns:p14="http://schemas.microsoft.com/office/powerpoint/2010/main" xmlns="" val="599944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cs-CZ" b="1" dirty="0" smtClean="0"/>
              <a:t>КОНСТРУКЦІЯ РЕЗЕРВУАРІВ</a:t>
            </a:r>
            <a:endParaRPr lang="cs-CZ" b="1" dirty="0"/>
          </a:p>
        </p:txBody>
      </p:sp>
      <p:pic>
        <p:nvPicPr>
          <p:cNvPr id="6146" name="Picture 2" descr="C:\Users\vavreckam\Documents\Ostatní\Miklenda\Nova slozka\P912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50" y="600075"/>
            <a:ext cx="2917825" cy="218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avreckam\Desktop\CD\album_kejda_kolář\FOTKY\P101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1524" y="600075"/>
            <a:ext cx="3035299" cy="22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81349" y="600140"/>
            <a:ext cx="2670175" cy="39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3345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886932" y="627063"/>
            <a:ext cx="2368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ЕМАЛЬОВАНІ </a:t>
            </a:r>
          </a:p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РЕЗЕРВУАРИ</a:t>
            </a:r>
            <a:endParaRPr lang="cs-CZ" altLang="cs-CZ" sz="2400" b="1" dirty="0">
              <a:solidFill>
                <a:srgbClr val="234078"/>
              </a:solidFill>
              <a:latin typeface="Arial" charset="0"/>
            </a:endParaRPr>
          </a:p>
        </p:txBody>
      </p:sp>
      <p:sp>
        <p:nvSpPr>
          <p:cNvPr id="4" name="TextovéPole 20"/>
          <p:cNvSpPr txBox="1">
            <a:spLocks noChangeArrowheads="1"/>
          </p:cNvSpPr>
          <p:nvPr/>
        </p:nvSpPr>
        <p:spPr bwMode="auto">
          <a:xfrm>
            <a:off x="3254207" y="619125"/>
            <a:ext cx="27560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СТАНЦІЇ ОЧИСТКИ СТІЧНИХ ВОД</a:t>
            </a:r>
            <a:endParaRPr lang="cs-CZ" altLang="cs-CZ" sz="2400" b="1" dirty="0">
              <a:solidFill>
                <a:srgbClr val="234078"/>
              </a:solidFill>
              <a:latin typeface="Arial" charset="0"/>
            </a:endParaRP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6279945" y="617538"/>
            <a:ext cx="19280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БІОГАЗОВІ </a:t>
            </a:r>
          </a:p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СТАНЦІЇ</a:t>
            </a:r>
            <a:endParaRPr lang="cs-CZ" altLang="cs-CZ" sz="2400" b="1" dirty="0">
              <a:solidFill>
                <a:srgbClr val="234078"/>
              </a:solidFill>
              <a:latin typeface="Arial" charset="0"/>
            </a:endParaRPr>
          </a:p>
        </p:txBody>
      </p:sp>
      <p:pic>
        <p:nvPicPr>
          <p:cNvPr id="6" name="Picture 19" descr="0611201035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28"/>
          <a:stretch>
            <a:fillRect/>
          </a:stretch>
        </p:blipFill>
        <p:spPr bwMode="auto">
          <a:xfrm>
            <a:off x="3435350" y="1744663"/>
            <a:ext cx="23860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238" y="1755775"/>
            <a:ext cx="2373312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13u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755775"/>
            <a:ext cx="23733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3430588" y="1755775"/>
            <a:ext cx="2373312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76938" y="1755775"/>
            <a:ext cx="2373312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TextovéPole 20"/>
          <p:cNvSpPr txBox="1">
            <a:spLocks noChangeArrowheads="1"/>
          </p:cNvSpPr>
          <p:nvPr/>
        </p:nvSpPr>
        <p:spPr bwMode="auto">
          <a:xfrm>
            <a:off x="1432318" y="4468078"/>
            <a:ext cx="6279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000" b="1" dirty="0" smtClean="0">
                <a:solidFill>
                  <a:schemeClr val="bg1"/>
                </a:solidFill>
                <a:latin typeface="Arial" charset="0"/>
              </a:rPr>
              <a:t>НАША ПРОДУКЦІЯ</a:t>
            </a:r>
            <a:endParaRPr lang="cs-CZ" altLang="cs-CZ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887413" y="1755775"/>
            <a:ext cx="2373312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vreckam\Documents\Ostatní\Fotky\Bulharsko ČOV Pid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754901"/>
            <a:ext cx="2347913" cy="23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ovéPole 16"/>
          <p:cNvSpPr txBox="1">
            <a:spLocks noChangeArrowheads="1"/>
          </p:cNvSpPr>
          <p:nvPr/>
        </p:nvSpPr>
        <p:spPr bwMode="auto">
          <a:xfrm>
            <a:off x="1038225" y="769938"/>
            <a:ext cx="7069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СТАНЦІЇ ОЧИСТКИ СТІЧНИХ ВОД</a:t>
            </a:r>
          </a:p>
          <a:p>
            <a:pPr algn="ctr" eaLnBrk="1" hangingPunct="1"/>
            <a:r>
              <a:rPr lang="cs-CZ" altLang="cs-CZ" sz="2400" b="1" dirty="0" smtClean="0">
                <a:solidFill>
                  <a:srgbClr val="234078"/>
                </a:solidFill>
                <a:latin typeface="Arial" charset="0"/>
              </a:rPr>
              <a:t>HYDROVIT®</a:t>
            </a:r>
            <a:endParaRPr lang="cs-CZ" altLang="cs-CZ" sz="2400" b="1" dirty="0">
              <a:solidFill>
                <a:srgbClr val="234078"/>
              </a:solidFill>
              <a:latin typeface="Arial" charset="0"/>
            </a:endParaRPr>
          </a:p>
        </p:txBody>
      </p:sp>
      <p:pic>
        <p:nvPicPr>
          <p:cNvPr id="17" name="Picture 2" descr="C:\Users\cieslar\Documents\VITKOVICE\Dokumenty_VITKOVICE-ENVI\COV\Prezentace_COV_obr-170613\P1040863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433" y="1752600"/>
            <a:ext cx="2347342" cy="233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5972175" y="1735138"/>
            <a:ext cx="2373313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790575" y="1735138"/>
            <a:ext cx="2373313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9" name="Picture 2" descr="C:\Users\kulcark\Desktop\Foto Bg a PL\Wierzbna\Wierzbna DSCN2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618" y="1754901"/>
            <a:ext cx="2346432" cy="23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3370263" y="1746250"/>
            <a:ext cx="2373312" cy="2362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4649" y="425451"/>
            <a:ext cx="8464551" cy="3416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СОСВ базуються на болтових емальованих резервуарах.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Ці резервуари мають наземну конструкцію. Цей факт знижає вартість земляних робіт та дозволяє здійснювати постійний моніторинг протіканню.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Невелика площа забудови.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Класична концепція очистки стічних вод з видаленням азоту в конфігураціях:                 </a:t>
            </a:r>
            <a:r>
              <a:rPr lang="uk-UA" sz="1400" dirty="0" smtClean="0">
                <a:solidFill>
                  <a:schemeClr val="tx2">
                    <a:lumMod val="75000"/>
                  </a:schemeClr>
                </a:solidFill>
              </a:rPr>
              <a:t>Денітрифікація – Нітрифікація (D-N)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400" dirty="0" smtClean="0">
                <a:solidFill>
                  <a:schemeClr val="tx2">
                    <a:lumMod val="75000"/>
                  </a:schemeClr>
                </a:solidFill>
              </a:rPr>
              <a:t>			    Регенерація – Денітрифікація – Нітрифікація (R-D-N)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Можлива повна автоматизація. Це знижує споживання електроенергії та інших експлуатаційних витрат.</a:t>
            </a:r>
            <a:endParaRPr lang="uk-UA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8400" y="4414839"/>
            <a:ext cx="6807200" cy="646112"/>
          </a:xfrm>
        </p:spPr>
        <p:txBody>
          <a:bodyPr/>
          <a:lstStyle/>
          <a:p>
            <a:r>
              <a:rPr lang="cs-CZ" sz="2000" b="1" dirty="0" smtClean="0"/>
              <a:t>СТАНЦІЇ ОЧИСТКИ СТІЧНИХ ВОД HYDROVIT®</a:t>
            </a:r>
            <a:endParaRPr lang="cs-CZ" sz="20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4650" y="806451"/>
            <a:ext cx="3016250" cy="3416300"/>
          </a:xfrm>
        </p:spPr>
        <p:txBody>
          <a:bodyPr/>
          <a:lstStyle/>
          <a:p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</a:rPr>
              <a:t>HYDROVIT </a:t>
            </a:r>
            <a:r>
              <a:rPr lang="cs-CZ" sz="1800" dirty="0" smtClean="0">
                <a:solidFill>
                  <a:srgbClr val="FF6600"/>
                </a:solidFill>
              </a:rPr>
              <a:t>P</a:t>
            </a:r>
          </a:p>
          <a:p>
            <a:pPr lvl="1"/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1500 – 100 000 PE </a:t>
            </a:r>
            <a:br>
              <a:rPr lang="cs-CZ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та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більше</a:t>
            </a:r>
            <a:endParaRPr lang="cs-CZ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</a:rPr>
              <a:t>HYDROVIT </a:t>
            </a:r>
            <a:r>
              <a:rPr lang="cs-CZ" sz="1800" dirty="0" smtClean="0">
                <a:solidFill>
                  <a:srgbClr val="FF6600"/>
                </a:solidFill>
              </a:rPr>
              <a:t>SI</a:t>
            </a:r>
          </a:p>
          <a:p>
            <a:pPr lvl="1"/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500 – 10 000 PE</a:t>
            </a:r>
          </a:p>
          <a:p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</a:rPr>
              <a:t>HYDROVIT </a:t>
            </a:r>
            <a:r>
              <a:rPr lang="cs-CZ" sz="1800" dirty="0" smtClean="0">
                <a:solidFill>
                  <a:srgbClr val="FF6600"/>
                </a:solidFill>
              </a:rPr>
              <a:t>SBR</a:t>
            </a:r>
          </a:p>
          <a:p>
            <a:pPr lvl="1"/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500 – 2200 PE</a:t>
            </a:r>
          </a:p>
          <a:p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</a:rPr>
              <a:t>HYDROVIT </a:t>
            </a:r>
            <a:r>
              <a:rPr lang="cs-CZ" sz="1800" dirty="0" smtClean="0">
                <a:solidFill>
                  <a:srgbClr val="FF6600"/>
                </a:solidFill>
              </a:rPr>
              <a:t>BF</a:t>
            </a:r>
          </a:p>
          <a:p>
            <a:pPr lvl="1"/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До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 500 PE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8400" y="4414839"/>
            <a:ext cx="6807200" cy="646112"/>
          </a:xfrm>
        </p:spPr>
        <p:txBody>
          <a:bodyPr/>
          <a:lstStyle/>
          <a:p>
            <a:r>
              <a:rPr lang="cs-CZ" sz="2000" b="1" dirty="0" smtClean="0"/>
              <a:t>МОДЕЛЬНИЙ РЯД HYDROVIT®</a:t>
            </a:r>
            <a:endParaRPr lang="cs-CZ" sz="2000" b="1" dirty="0"/>
          </a:p>
        </p:txBody>
      </p:sp>
      <p:pic>
        <p:nvPicPr>
          <p:cNvPr id="1051" name="Picture 27" descr="C:\Users\vavreckam\Documents\Vzorový projekt HYDROVIT\Vizualizace Radek Šindel\typč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8" r="6646"/>
          <a:stretch/>
        </p:blipFill>
        <p:spPr bwMode="auto">
          <a:xfrm>
            <a:off x="3419474" y="869019"/>
            <a:ext cx="5724526" cy="31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blona-metal-evolution.potx" id="{FFEE8672-216A-47AC-80CB-0F39C6618CA8}" vid="{6A012F80-905E-4FB8-96CB-185D3845C3A2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8255</TotalTime>
  <Words>428</Words>
  <Application>Microsoft Office PowerPoint</Application>
  <PresentationFormat>Экран (16:9)</PresentationFormat>
  <Paragraphs>109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Motiv systému Office</vt:lpstr>
      <vt:lpstr>Слайд 1</vt:lpstr>
      <vt:lpstr>Слайд 2</vt:lpstr>
      <vt:lpstr>ПРО VÍTKOVICE</vt:lpstr>
      <vt:lpstr>ЕМАЛЬОВАНІ ЛИСТИ</vt:lpstr>
      <vt:lpstr>КОНСТРУКЦІЯ РЕЗЕРВУАРІВ</vt:lpstr>
      <vt:lpstr>Слайд 6</vt:lpstr>
      <vt:lpstr>Слайд 7</vt:lpstr>
      <vt:lpstr>СТАНЦІЇ ОЧИСТКИ СТІЧНИХ ВОД HYDROVIT®</vt:lpstr>
      <vt:lpstr>МОДЕЛЬНИЙ РЯД HYDROVIT®</vt:lpstr>
      <vt:lpstr>HYDROVIT P</vt:lpstr>
      <vt:lpstr>СОСВ Sopot, 25 000 PE</vt:lpstr>
      <vt:lpstr>СОСВ Sopot, 25 000 PE</vt:lpstr>
      <vt:lpstr>WWTP Sopot, 25 000 PE</vt:lpstr>
      <vt:lpstr>Слайд 14</vt:lpstr>
      <vt:lpstr>Слайд 15</vt:lpstr>
      <vt:lpstr>Слайд 16</vt:lpstr>
      <vt:lpstr>Слайд 17</vt:lpstr>
      <vt:lpstr>Слайд 18</vt:lpstr>
      <vt:lpstr>СОСВ Pirdop, 20 000 PE</vt:lpstr>
      <vt:lpstr>Слайд 20</vt:lpstr>
      <vt:lpstr>СОСВ Pirdop, 20 000 PE</vt:lpstr>
      <vt:lpstr>Слайд 22</vt:lpstr>
      <vt:lpstr>HYDROVIT® SI</vt:lpstr>
      <vt:lpstr>HYDROVIT® SI</vt:lpstr>
      <vt:lpstr>СОСВ Wierzbna, 4 000 PE</vt:lpstr>
      <vt:lpstr>СОСВ Olyzsyce, 6 000 PE</vt:lpstr>
      <vt:lpstr>СОСВ Mikulčice, 3 000 PE</vt:lpstr>
      <vt:lpstr>HYDROVIT SBR - СОСВ Jaroslawsko, 1 100 EO</vt:lpstr>
      <vt:lpstr>СОСВ Vydmantai, 3 300 EO</vt:lpstr>
      <vt:lpstr>HYDROVIT® BF</vt:lpstr>
      <vt:lpstr>СОСВ Hvoisvollur, Island</vt:lpstr>
      <vt:lpstr>ВІДСТІЙНИКИ</vt:lpstr>
      <vt:lpstr>ФЕРМЕНТЕРИ ТА АНАЕРОБНА ТЕХНОЛОГІЯ СТАБІЛІЗАЦІЇ ШЛАМУ</vt:lpstr>
      <vt:lpstr>МЕМБРАНИЙ ГАЗГОЛЬДЕР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Horský Radovan</dc:creator>
  <cp:lastModifiedBy>Пользователь Windows</cp:lastModifiedBy>
  <cp:revision>461</cp:revision>
  <cp:lastPrinted>2015-03-27T10:06:00Z</cp:lastPrinted>
  <dcterms:created xsi:type="dcterms:W3CDTF">2015-03-10T08:43:22Z</dcterms:created>
  <dcterms:modified xsi:type="dcterms:W3CDTF">2017-09-13T05:20:46Z</dcterms:modified>
</cp:coreProperties>
</file>