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Waste Composition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Synthesis!$A$2</c:f>
              <c:strCache>
                <c:ptCount val="1"/>
                <c:pt idx="0">
                  <c:v>1. Putrescible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Synthesis!$B$2:$G$2</c:f>
              <c:numCache>
                <c:formatCode>0.00</c:formatCode>
                <c:ptCount val="6"/>
                <c:pt idx="0">
                  <c:v>34.61984685590532</c:v>
                </c:pt>
                <c:pt idx="1">
                  <c:v>42.95886667164843</c:v>
                </c:pt>
                <c:pt idx="2">
                  <c:v>42.352845923407</c:v>
                </c:pt>
                <c:pt idx="3">
                  <c:v>33.02882232136534</c:v>
                </c:pt>
                <c:pt idx="4">
                  <c:v>54.73220836390313</c:v>
                </c:pt>
                <c:pt idx="5">
                  <c:v>38.38209843878514</c:v>
                </c:pt>
              </c:numCache>
            </c:numRef>
          </c:val>
        </c:ser>
        <c:ser>
          <c:idx val="1"/>
          <c:order val="1"/>
          <c:tx>
            <c:strRef>
              <c:f>Synthesis!$A$3</c:f>
              <c:strCache>
                <c:ptCount val="1"/>
                <c:pt idx="0">
                  <c:v>2. Papers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Synthesis!$B$3:$G$3</c:f>
              <c:numCache>
                <c:formatCode>0.00</c:formatCode>
                <c:ptCount val="6"/>
                <c:pt idx="0">
                  <c:v>2.792172635161262</c:v>
                </c:pt>
                <c:pt idx="1">
                  <c:v>1.340863234085255</c:v>
                </c:pt>
                <c:pt idx="2">
                  <c:v>2.364181037972634</c:v>
                </c:pt>
                <c:pt idx="3">
                  <c:v>1.51547340839884</c:v>
                </c:pt>
                <c:pt idx="4">
                  <c:v>1.201393983859134</c:v>
                </c:pt>
                <c:pt idx="5">
                  <c:v>2.357691077363235</c:v>
                </c:pt>
              </c:numCache>
            </c:numRef>
          </c:val>
        </c:ser>
        <c:ser>
          <c:idx val="2"/>
          <c:order val="2"/>
          <c:tx>
            <c:strRef>
              <c:f>Synthesis!$A$4</c:f>
              <c:strCache>
                <c:ptCount val="1"/>
                <c:pt idx="0">
                  <c:v>3. Cardboard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Synthesis!$B$4:$G$4</c:f>
              <c:numCache>
                <c:formatCode>0.00</c:formatCode>
                <c:ptCount val="6"/>
                <c:pt idx="0">
                  <c:v>3.356794802382241</c:v>
                </c:pt>
                <c:pt idx="1">
                  <c:v>2.236551333924053</c:v>
                </c:pt>
                <c:pt idx="2">
                  <c:v>3.100963484738078</c:v>
                </c:pt>
                <c:pt idx="3">
                  <c:v>2.259046809716025</c:v>
                </c:pt>
                <c:pt idx="4">
                  <c:v>1.164710198092443</c:v>
                </c:pt>
                <c:pt idx="5">
                  <c:v>2.925624188814983</c:v>
                </c:pt>
              </c:numCache>
            </c:numRef>
          </c:val>
        </c:ser>
        <c:ser>
          <c:idx val="3"/>
          <c:order val="3"/>
          <c:tx>
            <c:strRef>
              <c:f>Synthesis!$A$5</c:f>
              <c:strCache>
                <c:ptCount val="1"/>
                <c:pt idx="0">
                  <c:v>4. Composite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Synthesis!$B$5:$G$5</c:f>
              <c:numCache>
                <c:formatCode>0.00</c:formatCode>
                <c:ptCount val="6"/>
                <c:pt idx="0">
                  <c:v>1.678397401191121</c:v>
                </c:pt>
                <c:pt idx="1">
                  <c:v>0.448377833053987</c:v>
                </c:pt>
                <c:pt idx="2">
                  <c:v>1.821714840903571</c:v>
                </c:pt>
                <c:pt idx="3">
                  <c:v>1.798739466043481</c:v>
                </c:pt>
                <c:pt idx="4">
                  <c:v>0.596111518708731</c:v>
                </c:pt>
                <c:pt idx="5">
                  <c:v>1.352000048236014</c:v>
                </c:pt>
              </c:numCache>
            </c:numRef>
          </c:val>
        </c:ser>
        <c:ser>
          <c:idx val="4"/>
          <c:order val="4"/>
          <c:tx>
            <c:strRef>
              <c:f>Synthesis!$A$6</c:f>
              <c:strCache>
                <c:ptCount val="1"/>
                <c:pt idx="0">
                  <c:v>5. Textiles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Synthesis!$B$6:$G$6</c:f>
              <c:numCache>
                <c:formatCode>0.00</c:formatCode>
                <c:ptCount val="6"/>
                <c:pt idx="0">
                  <c:v>0.641967669580014</c:v>
                </c:pt>
                <c:pt idx="1">
                  <c:v>2.962496396963838</c:v>
                </c:pt>
                <c:pt idx="2">
                  <c:v>1.279248643834507</c:v>
                </c:pt>
                <c:pt idx="3">
                  <c:v>4.397705544933077</c:v>
                </c:pt>
                <c:pt idx="4">
                  <c:v>0.577769625825385</c:v>
                </c:pt>
                <c:pt idx="5">
                  <c:v>1.070675425285881</c:v>
                </c:pt>
              </c:numCache>
            </c:numRef>
          </c:val>
        </c:ser>
        <c:ser>
          <c:idx val="5"/>
          <c:order val="5"/>
          <c:tx>
            <c:strRef>
              <c:f>Synthesis!$A$7</c:f>
              <c:strCache>
                <c:ptCount val="1"/>
                <c:pt idx="0">
                  <c:v>6. Sanitary textiles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Synthesis!$B$7:$G$7</c:f>
              <c:numCache>
                <c:formatCode>0.00</c:formatCode>
                <c:ptCount val="6"/>
                <c:pt idx="0">
                  <c:v>11.67143630597881</c:v>
                </c:pt>
                <c:pt idx="1">
                  <c:v>10.60093305291926</c:v>
                </c:pt>
                <c:pt idx="2">
                  <c:v>10.64691118128087</c:v>
                </c:pt>
                <c:pt idx="3">
                  <c:v>6.515119325826777</c:v>
                </c:pt>
                <c:pt idx="4">
                  <c:v>6.869038884812912</c:v>
                </c:pt>
                <c:pt idx="5">
                  <c:v>10.96118604328012</c:v>
                </c:pt>
              </c:numCache>
            </c:numRef>
          </c:val>
        </c:ser>
        <c:ser>
          <c:idx val="6"/>
          <c:order val="6"/>
          <c:tx>
            <c:strRef>
              <c:f>Synthesis!$A$8</c:f>
              <c:strCache>
                <c:ptCount val="1"/>
                <c:pt idx="0">
                  <c:v>7. Plastics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Synthesis!$B$8:$G$8</c:f>
              <c:numCache>
                <c:formatCode>0.00</c:formatCode>
                <c:ptCount val="6"/>
                <c:pt idx="0">
                  <c:v>13.63601206589837</c:v>
                </c:pt>
                <c:pt idx="1">
                  <c:v>10.35539281100875</c:v>
                </c:pt>
                <c:pt idx="2">
                  <c:v>13.27018055218201</c:v>
                </c:pt>
                <c:pt idx="3">
                  <c:v>15.50173500460307</c:v>
                </c:pt>
                <c:pt idx="4">
                  <c:v>12.78429933969185</c:v>
                </c:pt>
                <c:pt idx="5">
                  <c:v>12.9507540838532</c:v>
                </c:pt>
              </c:numCache>
            </c:numRef>
          </c:val>
        </c:ser>
        <c:ser>
          <c:idx val="7"/>
          <c:order val="7"/>
          <c:tx>
            <c:strRef>
              <c:f>Synthesis!$A$9</c:f>
              <c:strCache>
                <c:ptCount val="1"/>
                <c:pt idx="0">
                  <c:v>8. Combustibles not classified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Synthesis!$B$9:$G$9</c:f>
              <c:numCache>
                <c:formatCode>0.00</c:formatCode>
                <c:ptCount val="6"/>
                <c:pt idx="0">
                  <c:v>0.0309382009436151</c:v>
                </c:pt>
                <c:pt idx="1">
                  <c:v>3.656414471928345</c:v>
                </c:pt>
                <c:pt idx="2">
                  <c:v>5.79710144927536</c:v>
                </c:pt>
                <c:pt idx="3">
                  <c:v>8.547553289427092</c:v>
                </c:pt>
                <c:pt idx="4">
                  <c:v>1.632428466617755</c:v>
                </c:pt>
                <c:pt idx="5">
                  <c:v>1.012027907048124</c:v>
                </c:pt>
              </c:numCache>
            </c:numRef>
          </c:val>
        </c:ser>
        <c:ser>
          <c:idx val="8"/>
          <c:order val="8"/>
          <c:tx>
            <c:strRef>
              <c:f>Synthesis!$A$10</c:f>
              <c:strCache>
                <c:ptCount val="1"/>
                <c:pt idx="0">
                  <c:v>9. Glass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Synthesis!$B$10:$G$10</c:f>
              <c:numCache>
                <c:formatCode>0.00</c:formatCode>
                <c:ptCount val="6"/>
                <c:pt idx="0">
                  <c:v>10.69688297625493</c:v>
                </c:pt>
                <c:pt idx="1">
                  <c:v>6.213235686605246</c:v>
                </c:pt>
                <c:pt idx="2">
                  <c:v>10.29066472350417</c:v>
                </c:pt>
                <c:pt idx="3">
                  <c:v>8.958289073011823</c:v>
                </c:pt>
                <c:pt idx="4">
                  <c:v>11.1885546588408</c:v>
                </c:pt>
                <c:pt idx="5">
                  <c:v>9.930592271533766</c:v>
                </c:pt>
              </c:numCache>
            </c:numRef>
          </c:val>
        </c:ser>
        <c:ser>
          <c:idx val="9"/>
          <c:order val="9"/>
          <c:tx>
            <c:strRef>
              <c:f>Synthesis!$A$11</c:f>
              <c:strCache>
                <c:ptCount val="1"/>
                <c:pt idx="0">
                  <c:v>10. Metals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Synthesis!$B$11:$G$11</c:f>
              <c:numCache>
                <c:formatCode>0.00</c:formatCode>
                <c:ptCount val="6"/>
                <c:pt idx="0">
                  <c:v>1.631990099775698</c:v>
                </c:pt>
                <c:pt idx="1">
                  <c:v>0.982160967642066</c:v>
                </c:pt>
                <c:pt idx="2">
                  <c:v>1.093028904542143</c:v>
                </c:pt>
                <c:pt idx="3">
                  <c:v>2.025352312159195</c:v>
                </c:pt>
                <c:pt idx="4">
                  <c:v>1.15553925165077</c:v>
                </c:pt>
                <c:pt idx="5">
                  <c:v>1.45149857099669</c:v>
                </c:pt>
              </c:numCache>
            </c:numRef>
          </c:val>
        </c:ser>
        <c:ser>
          <c:idx val="10"/>
          <c:order val="10"/>
          <c:tx>
            <c:strRef>
              <c:f>Synthesis!$A$12</c:f>
              <c:strCache>
                <c:ptCount val="1"/>
                <c:pt idx="0">
                  <c:v>11. Non-combustibles not classified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Synthesis!$B$12:$G$12</c:f>
              <c:numCache>
                <c:formatCode>0.00</c:formatCode>
                <c:ptCount val="6"/>
                <c:pt idx="0">
                  <c:v>0.358939604110315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0.247657230977233</c:v>
                </c:pt>
              </c:numCache>
            </c:numRef>
          </c:val>
        </c:ser>
        <c:ser>
          <c:idx val="11"/>
          <c:order val="11"/>
          <c:tx>
            <c:strRef>
              <c:f>Synthesis!$A$13</c:f>
              <c:strCache>
                <c:ptCount val="1"/>
                <c:pt idx="0">
                  <c:v>12. Hazardous domestic waste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Synthesis!$B$13:$G$13</c:f>
              <c:numCache>
                <c:formatCode>0.00</c:formatCode>
                <c:ptCount val="6"/>
                <c:pt idx="0">
                  <c:v>1.701601051898832</c:v>
                </c:pt>
                <c:pt idx="1">
                  <c:v>3.442901218093112</c:v>
                </c:pt>
                <c:pt idx="2">
                  <c:v>1.789328799287507</c:v>
                </c:pt>
                <c:pt idx="3">
                  <c:v>2.59188442744848</c:v>
                </c:pt>
                <c:pt idx="4">
                  <c:v>0.889581804842259</c:v>
                </c:pt>
                <c:pt idx="5">
                  <c:v>1.934121300604355</c:v>
                </c:pt>
              </c:numCache>
            </c:numRef>
          </c:val>
        </c:ser>
        <c:ser>
          <c:idx val="12"/>
          <c:order val="12"/>
          <c:tx>
            <c:strRef>
              <c:f>Synthesis!$A$14</c:f>
              <c:strCache>
                <c:ptCount val="1"/>
                <c:pt idx="0">
                  <c:v>13. Fine elements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Synthesis!$B$1:$G$1</c:f>
              <c:strCache>
                <c:ptCount val="6"/>
                <c:pt idx="0">
                  <c:v>825
Mun. Sector</c:v>
                </c:pt>
                <c:pt idx="1">
                  <c:v>829
Centre</c:v>
                </c:pt>
                <c:pt idx="2">
                  <c:v>832
New Build.</c:v>
                </c:pt>
                <c:pt idx="3">
                  <c:v>833
Cottages</c:v>
                </c:pt>
                <c:pt idx="4">
                  <c:v>838
Private Sector</c:v>
                </c:pt>
                <c:pt idx="5">
                  <c:v>Average</c:v>
                </c:pt>
              </c:strCache>
            </c:strRef>
          </c:cat>
          <c:val>
            <c:numRef>
              <c:f>Synthesis!$B$14:$G$14</c:f>
              <c:numCache>
                <c:formatCode>0.00</c:formatCode>
                <c:ptCount val="6"/>
                <c:pt idx="0">
                  <c:v>17.30992342795267</c:v>
                </c:pt>
                <c:pt idx="1">
                  <c:v>14.65234704444278</c:v>
                </c:pt>
                <c:pt idx="2">
                  <c:v>6.19383045907214</c:v>
                </c:pt>
                <c:pt idx="3">
                  <c:v>12.86027901706678</c:v>
                </c:pt>
                <c:pt idx="4">
                  <c:v>7.20836390315481</c:v>
                </c:pt>
                <c:pt idx="5">
                  <c:v>15.48482451784992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67462864"/>
        <c:axId val="-1467424688"/>
      </c:barChart>
      <c:catAx>
        <c:axId val="-146746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7424688"/>
        <c:crosses val="autoZero"/>
        <c:auto val="1"/>
        <c:lblAlgn val="ctr"/>
        <c:lblOffset val="100"/>
        <c:noMultiLvlLbl val="0"/>
      </c:catAx>
      <c:valAx>
        <c:axId val="-14674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746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132877893306"/>
          <c:y val="0.056760050124766"/>
          <c:w val="0.317298005854198"/>
          <c:h val="0.921490204926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469" y="2341801"/>
            <a:ext cx="8594700" cy="298985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3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Система поводження з ТПВ у м. Львові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uk-UA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Технологія переробки/утилізації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uk-UA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Джерела фінансування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uk-UA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Роздільний збір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uk-UA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Досвід ЄС/Франції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2" descr="Картинки по запросу герб міста львова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69" y="422032"/>
            <a:ext cx="1022888" cy="1307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xfrm>
            <a:off x="2289120" y="806340"/>
            <a:ext cx="7435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ЛКП «ЗЕЛЕНЕ МІСТО»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59" y="5147732"/>
            <a:ext cx="1462698" cy="14789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264898" y="1729670"/>
            <a:ext cx="7459271" cy="0"/>
          </a:xfrm>
          <a:prstGeom prst="line">
            <a:avLst/>
          </a:prstGeom>
          <a:ln w="57150">
            <a:solidFill>
              <a:srgbClr val="00A3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17" y="5331655"/>
            <a:ext cx="1358900" cy="5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r>
              <a:rPr lang="uk-UA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Роздільний збір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/>
          <a:lstStyle/>
          <a:p>
            <a:r>
              <a:rPr lang="uk-UA" dirty="0" smtClean="0"/>
              <a:t>Орієнтований на технологію МВТ</a:t>
            </a:r>
          </a:p>
          <a:p>
            <a:r>
              <a:rPr lang="uk-UA" dirty="0"/>
              <a:t>Потребує додаткових інвестицій в інфраструктуру</a:t>
            </a:r>
          </a:p>
          <a:p>
            <a:r>
              <a:rPr lang="uk-UA" dirty="0" smtClean="0"/>
              <a:t>Відповідає реаліям та поведінковим аспектам готовності до змін</a:t>
            </a:r>
          </a:p>
          <a:p>
            <a:r>
              <a:rPr lang="uk-UA" dirty="0" smtClean="0"/>
              <a:t>Відповідає Національній стратегії та </a:t>
            </a:r>
            <a:r>
              <a:rPr lang="ru-RU" dirty="0" err="1" smtClean="0"/>
              <a:t>Концепції</a:t>
            </a:r>
            <a:r>
              <a:rPr lang="uk-UA" dirty="0" smtClean="0"/>
              <a:t> м. Львів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33" y="3664346"/>
            <a:ext cx="4170205" cy="2377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335867"/>
            <a:ext cx="739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СУХЕ 		- 		ВОЛОГЕ			-</a:t>
            </a:r>
            <a:r>
              <a:rPr lang="uk-UA" dirty="0"/>
              <a:t>	</a:t>
            </a:r>
            <a:r>
              <a:rPr lang="uk-UA" dirty="0" smtClean="0"/>
              <a:t>	СКЛО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671" y="3643918"/>
            <a:ext cx="3250623" cy="23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Майданчики для великогабаритного та побутового будівельного сміття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760" y="1858944"/>
            <a:ext cx="2852690" cy="2139518"/>
          </a:xfrm>
        </p:spPr>
      </p:pic>
      <p:sp>
        <p:nvSpPr>
          <p:cNvPr id="5" name="TextBox 4"/>
          <p:cNvSpPr txBox="1"/>
          <p:nvPr/>
        </p:nvSpPr>
        <p:spPr>
          <a:xfrm>
            <a:off x="5003846" y="1858944"/>
            <a:ext cx="1138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uk-UA" dirty="0" smtClean="0"/>
              <a:t>ЛЬВІВ</a:t>
            </a:r>
          </a:p>
          <a:p>
            <a:endParaRPr lang="uk-UA" dirty="0"/>
          </a:p>
          <a:p>
            <a:r>
              <a:rPr lang="uk-UA" dirty="0"/>
              <a:t>ч</a:t>
            </a:r>
            <a:r>
              <a:rPr lang="uk-UA" dirty="0" smtClean="0"/>
              <a:t>ервень,</a:t>
            </a:r>
          </a:p>
          <a:p>
            <a:r>
              <a:rPr lang="uk-UA" dirty="0" smtClean="0"/>
              <a:t>2017</a:t>
            </a:r>
            <a:endParaRPr lang="en-US" dirty="0"/>
          </a:p>
        </p:txBody>
      </p:sp>
      <p:grpSp>
        <p:nvGrpSpPr>
          <p:cNvPr id="11" name="17 Grupo"/>
          <p:cNvGrpSpPr>
            <a:grpSpLocks/>
          </p:cNvGrpSpPr>
          <p:nvPr/>
        </p:nvGrpSpPr>
        <p:grpSpPr bwMode="auto">
          <a:xfrm>
            <a:off x="677334" y="4125016"/>
            <a:ext cx="8812829" cy="2330932"/>
            <a:chOff x="288032" y="863281"/>
            <a:chExt cx="8812830" cy="2330921"/>
          </a:xfrm>
        </p:grpSpPr>
        <p:pic>
          <p:nvPicPr>
            <p:cNvPr id="12" name="Picture 9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32" y="942962"/>
              <a:ext cx="5292651" cy="2251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53 Rectángulo"/>
            <p:cNvSpPr>
              <a:spLocks noChangeArrowheads="1"/>
            </p:cNvSpPr>
            <p:nvPr/>
          </p:nvSpPr>
          <p:spPr bwMode="auto">
            <a:xfrm>
              <a:off x="5752998" y="863281"/>
              <a:ext cx="3347864" cy="176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dirty="0" smtClean="0">
                  <a:solidFill>
                    <a:schemeClr val="tx1"/>
                  </a:solidFill>
                  <a:latin typeface="Arial" charset="0"/>
                </a:rPr>
                <a:t>Передбачені для кожного району</a:t>
              </a:r>
            </a:p>
            <a:p>
              <a:pPr eaLnBrk="0" hangingPunct="0"/>
              <a:r>
                <a:rPr lang="uk-UA" dirty="0" smtClean="0">
                  <a:solidFill>
                    <a:schemeClr val="tx1"/>
                  </a:solidFill>
                  <a:latin typeface="Arial" charset="0"/>
                </a:rPr>
                <a:t>міста</a:t>
              </a:r>
            </a:p>
            <a:p>
              <a:pPr eaLnBrk="0" hangingPunct="0"/>
              <a:endParaRPr lang="es-ES_tradnl" dirty="0">
                <a:solidFill>
                  <a:schemeClr val="tx1"/>
                </a:solidFill>
                <a:latin typeface="Arial" charset="0"/>
              </a:endParaRPr>
            </a:p>
            <a:p>
              <a:pPr eaLnBrk="0" hangingPunct="0">
                <a:spcBef>
                  <a:spcPct val="5000"/>
                </a:spcBef>
                <a:spcAft>
                  <a:spcPct val="5000"/>
                </a:spcAft>
              </a:pPr>
              <a:r>
                <a:rPr lang="uk-UA" dirty="0" smtClean="0">
                  <a:solidFill>
                    <a:schemeClr val="tx1"/>
                  </a:solidFill>
                  <a:latin typeface="Arial" charset="0"/>
                </a:rPr>
                <a:t>Відстань</a:t>
              </a:r>
              <a:r>
                <a:rPr lang="es-ES_tradnl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s-ES_tradnl" dirty="0">
                  <a:solidFill>
                    <a:schemeClr val="tx1"/>
                  </a:solidFill>
                  <a:latin typeface="Arial" charset="0"/>
                </a:rPr>
                <a:t>&lt; 5 </a:t>
              </a:r>
              <a:r>
                <a:rPr lang="uk-UA" dirty="0" smtClean="0">
                  <a:solidFill>
                    <a:schemeClr val="tx1"/>
                  </a:solidFill>
                  <a:latin typeface="Arial" charset="0"/>
                </a:rPr>
                <a:t>км</a:t>
              </a:r>
              <a:r>
                <a:rPr lang="es-ES_tradnl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uk-UA" dirty="0" smtClean="0">
                  <a:solidFill>
                    <a:schemeClr val="tx1"/>
                  </a:solidFill>
                  <a:latin typeface="Arial" charset="0"/>
                </a:rPr>
                <a:t>від місця утворення</a:t>
              </a:r>
              <a:endParaRPr lang="es-ES_tradnl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68 Flecha derecha"/>
            <p:cNvSpPr>
              <a:spLocks noChangeArrowheads="1"/>
            </p:cNvSpPr>
            <p:nvPr/>
          </p:nvSpPr>
          <p:spPr bwMode="auto">
            <a:xfrm rot="10800000">
              <a:off x="5786459" y="2788458"/>
              <a:ext cx="1928813" cy="2857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1667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32" y="2405576"/>
            <a:ext cx="9572394" cy="35352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Досвід ЄС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456" y="609600"/>
            <a:ext cx="1711430" cy="107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7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Франції</a:t>
            </a:r>
            <a:endParaRPr lang="en-US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1701677"/>
            <a:ext cx="6764475" cy="46817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060" y="322691"/>
            <a:ext cx="2042942" cy="137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2280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/>
              <a:t>Дякую за увагу!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3600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Технологія переробки/утилізації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7255"/>
            <a:ext cx="8596668" cy="3880773"/>
          </a:xfrm>
        </p:spPr>
        <p:txBody>
          <a:bodyPr>
            <a:normAutofit/>
          </a:bodyPr>
          <a:lstStyle/>
          <a:p>
            <a:r>
              <a:rPr lang="uk-UA" sz="2800" u="sng" dirty="0" smtClean="0"/>
              <a:t>Вихідні дані для обрання Технології</a:t>
            </a:r>
          </a:p>
          <a:p>
            <a:pPr lvl="1"/>
            <a:r>
              <a:rPr lang="uk-UA" sz="2200" dirty="0" smtClean="0"/>
              <a:t>Об</a:t>
            </a:r>
            <a:r>
              <a:rPr lang="en-US" sz="2200" dirty="0" smtClean="0"/>
              <a:t>’</a:t>
            </a:r>
            <a:r>
              <a:rPr lang="uk-UA" sz="2200" dirty="0" err="1" smtClean="0"/>
              <a:t>єм</a:t>
            </a:r>
            <a:r>
              <a:rPr lang="uk-UA" sz="2200" dirty="0" smtClean="0"/>
              <a:t> ТПВ ~ 240 тис. тон/рік</a:t>
            </a:r>
          </a:p>
          <a:p>
            <a:pPr lvl="1"/>
            <a:r>
              <a:rPr lang="uk-UA" sz="2200" dirty="0" smtClean="0"/>
              <a:t>Морфологія ТПВ (І - червень – 2017, ІІ – вересень 2017 ):</a:t>
            </a:r>
          </a:p>
          <a:p>
            <a:pPr lvl="1"/>
            <a:endParaRPr lang="uk-UA" sz="2200" dirty="0" smtClean="0"/>
          </a:p>
          <a:p>
            <a:pPr lvl="1"/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32745137"/>
              </p:ext>
            </p:extLst>
          </p:nvPr>
        </p:nvGraphicFramePr>
        <p:xfrm>
          <a:off x="1374140" y="3052628"/>
          <a:ext cx="4501727" cy="355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75867" y="3248692"/>
            <a:ext cx="33189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харчові відходи – 31%, відходи з саду (городу) – 7</a:t>
            </a:r>
            <a:r>
              <a:rPr lang="uk-UA"/>
              <a:t>%, </a:t>
            </a:r>
            <a:r>
              <a:rPr lang="uk-UA" smtClean="0"/>
              <a:t>папір </a:t>
            </a:r>
            <a:r>
              <a:rPr lang="uk-UA" dirty="0"/>
              <a:t>– 2.4%, картон – 2.9%, композитні матеріали – 1.4%, текстильні матеріали – 1.1%, санітарні текстильні матеріали – 11%, пластмаси – 13%, скло – 10%, метали 1.5%, небезпечні відходи – 1.8%, дрібні елементи – 15%.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3600"/>
          </a:xfrm>
        </p:spPr>
        <p:txBody>
          <a:bodyPr/>
          <a:lstStyle/>
          <a:p>
            <a:r>
              <a:rPr lang="uk-UA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Технологія переробки/утилізації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3200"/>
            <a:ext cx="8596668" cy="4555067"/>
          </a:xfrm>
        </p:spPr>
        <p:txBody>
          <a:bodyPr>
            <a:normAutofit fontScale="92500" lnSpcReduction="10000"/>
          </a:bodyPr>
          <a:lstStyle/>
          <a:p>
            <a:r>
              <a:rPr lang="uk-UA" sz="2800" u="sng" dirty="0" smtClean="0"/>
              <a:t>Вихідні дані для обрання Технології</a:t>
            </a:r>
          </a:p>
          <a:p>
            <a:r>
              <a:rPr lang="uk-UA" sz="2200" dirty="0" smtClean="0"/>
              <a:t>Необхідність ШВИДКОГО ВИРІШЕННЯ (&lt; 2 років)</a:t>
            </a:r>
          </a:p>
          <a:p>
            <a:r>
              <a:rPr lang="uk-UA" sz="2200" dirty="0" smtClean="0"/>
              <a:t>Обмежений доступ до фінансування (до 35 млн. Євро)</a:t>
            </a:r>
          </a:p>
          <a:p>
            <a:r>
              <a:rPr lang="uk-UA" sz="2200" dirty="0" smtClean="0"/>
              <a:t>“Підйомний” тариф, екологічні фактори</a:t>
            </a:r>
          </a:p>
          <a:p>
            <a:r>
              <a:rPr lang="uk-UA" sz="2200" dirty="0" smtClean="0"/>
              <a:t>Підтверджена ефективність технології в країнах із схожою морфологію та нерозвиненою системою роздільного збору (Прибалтика, Болгарія)</a:t>
            </a:r>
          </a:p>
          <a:p>
            <a:endParaRPr lang="uk-UA" sz="2200" dirty="0" smtClean="0"/>
          </a:p>
          <a:p>
            <a:endParaRPr lang="uk-UA" sz="2200" dirty="0" smtClean="0"/>
          </a:p>
          <a:p>
            <a:pPr marL="0" indent="0">
              <a:buNone/>
            </a:pPr>
            <a:endParaRPr lang="uk-UA" sz="3200" u="sng" dirty="0" smtClean="0"/>
          </a:p>
          <a:p>
            <a:pPr marL="0" indent="0">
              <a:buNone/>
            </a:pPr>
            <a:r>
              <a:rPr lang="en-US" sz="3200" u="sng" dirty="0" smtClean="0"/>
              <a:t>MECHANICAL-BIOLOGICAL TREATMENT (MBT)</a:t>
            </a:r>
            <a:endParaRPr lang="uk-UA" sz="3200" u="sng" dirty="0"/>
          </a:p>
        </p:txBody>
      </p:sp>
      <p:sp>
        <p:nvSpPr>
          <p:cNvPr id="4" name="Down Arrow 3"/>
          <p:cNvSpPr/>
          <p:nvPr/>
        </p:nvSpPr>
        <p:spPr>
          <a:xfrm>
            <a:off x="3510935" y="4566581"/>
            <a:ext cx="2929466" cy="897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8933"/>
          </a:xfrm>
        </p:spPr>
        <p:txBody>
          <a:bodyPr/>
          <a:lstStyle/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МЕХАНІКО-БІОЛОГІЧНА ПЕРЕРОБКА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8533"/>
            <a:ext cx="8596668" cy="4652829"/>
          </a:xfrm>
        </p:spPr>
        <p:txBody>
          <a:bodyPr/>
          <a:lstStyle/>
          <a:p>
            <a:r>
              <a:rPr lang="uk-UA" dirty="0" smtClean="0"/>
              <a:t>ЛІНІЯ МЕХАНІЧНОГО СОРТУВАННЯ (2 ЛІНІЇ </a:t>
            </a:r>
            <a:r>
              <a:rPr lang="uk-UA" dirty="0" err="1" smtClean="0"/>
              <a:t>х</a:t>
            </a:r>
            <a:r>
              <a:rPr lang="uk-UA" dirty="0" smtClean="0"/>
              <a:t> 120 тис. тон/рік)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903080"/>
            <a:ext cx="4831644" cy="3623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44" y="1903079"/>
            <a:ext cx="4831644" cy="36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7456"/>
            <a:ext cx="8596668" cy="1320800"/>
          </a:xfrm>
        </p:spPr>
        <p:txBody>
          <a:bodyPr>
            <a:normAutofit/>
          </a:bodyPr>
          <a:lstStyle/>
          <a:p>
            <a:r>
              <a:rPr lang="uk-UA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МЕХАНІКО-БІОЛОГІЧНА ПЕРЕРОБКА</a:t>
            </a:r>
            <a:br>
              <a:rPr lang="uk-UA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ЛІНІЯ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МЕХАНІЧНОГО СОРТУВАННЯ (2 ЛІНІЇ </a:t>
            </a:r>
            <a:r>
              <a:rPr lang="uk-UA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х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120 тис. тон/рік)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28" y="1280055"/>
            <a:ext cx="4097072" cy="256381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668" y="1319283"/>
            <a:ext cx="4176384" cy="2546545"/>
          </a:xfrm>
          <a:prstGeom prst="rect">
            <a:avLst/>
          </a:prstGeom>
        </p:spPr>
      </p:pic>
      <p:pic>
        <p:nvPicPr>
          <p:cNvPr id="6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28" y="3865828"/>
            <a:ext cx="4172080" cy="2784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668" y="3992033"/>
            <a:ext cx="4176383" cy="26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1733"/>
            <a:ext cx="8596668" cy="829734"/>
          </a:xfrm>
        </p:spPr>
        <p:txBody>
          <a:bodyPr/>
          <a:lstStyle/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БІО-СТАБІЛІЗАЦІЙНІ ТУНЕЛІ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328035"/>
            <a:ext cx="8596668" cy="1241577"/>
          </a:xfrm>
        </p:spPr>
        <p:txBody>
          <a:bodyPr/>
          <a:lstStyle/>
          <a:p>
            <a:r>
              <a:rPr lang="uk-UA" u="sng" dirty="0" smtClean="0"/>
              <a:t>Індекс АТ4/</a:t>
            </a:r>
            <a:r>
              <a:rPr lang="en-US" u="sng" dirty="0" smtClean="0"/>
              <a:t>Respiration Index/</a:t>
            </a:r>
            <a:r>
              <a:rPr lang="uk-UA" u="sng" dirty="0" smtClean="0"/>
              <a:t>БПК (Біологічна Потреба в Кисні) –</a:t>
            </a:r>
          </a:p>
          <a:p>
            <a:r>
              <a:rPr lang="uk-UA" u="sng" dirty="0" smtClean="0"/>
              <a:t> </a:t>
            </a:r>
            <a:r>
              <a:rPr lang="en-US" u="sng" dirty="0"/>
              <a:t>&lt; </a:t>
            </a:r>
            <a:r>
              <a:rPr lang="uk-UA" u="sng" dirty="0" smtClean="0"/>
              <a:t>10 – 25 </a:t>
            </a:r>
            <a:r>
              <a:rPr lang="en-US" u="sng" dirty="0" smtClean="0"/>
              <a:t>mg </a:t>
            </a:r>
            <a:r>
              <a:rPr lang="en-US" u="sng" dirty="0"/>
              <a:t>O2 / g </a:t>
            </a:r>
            <a:r>
              <a:rPr lang="en-US" u="sng" dirty="0" smtClean="0"/>
              <a:t>DM</a:t>
            </a:r>
            <a:endParaRPr lang="uk-UA" u="sng" dirty="0" smtClean="0"/>
          </a:p>
          <a:p>
            <a:r>
              <a:rPr lang="ru-RU" u="sng" dirty="0" smtClean="0"/>
              <a:t>Я</a:t>
            </a:r>
            <a:r>
              <a:rPr lang="uk-UA" u="sng" dirty="0" err="1" smtClean="0"/>
              <a:t>кий</a:t>
            </a:r>
            <a:r>
              <a:rPr lang="uk-UA" u="sng" dirty="0" smtClean="0"/>
              <a:t> обрати показник для України?! – тривалість циклу – кількість тунелів</a:t>
            </a:r>
          </a:p>
          <a:p>
            <a:endParaRPr lang="en-US" dirty="0"/>
          </a:p>
        </p:txBody>
      </p:sp>
      <p:pic>
        <p:nvPicPr>
          <p:cNvPr id="4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4" y="1030163"/>
            <a:ext cx="6875152" cy="40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424" y="138543"/>
            <a:ext cx="4564577" cy="13208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ТЕХНОЛОГІЧНА СХЕМА - МВТ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6099" y="365760"/>
            <a:ext cx="9129932" cy="649223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097280" y="600991"/>
            <a:ext cx="9144000" cy="6097489"/>
            <a:chOff x="0" y="361840"/>
            <a:chExt cx="9144000" cy="6097489"/>
          </a:xfrm>
        </p:grpSpPr>
        <p:sp>
          <p:nvSpPr>
            <p:cNvPr id="7" name="Надпись 74"/>
            <p:cNvSpPr txBox="1">
              <a:spLocks noChangeArrowheads="1"/>
            </p:cNvSpPr>
            <p:nvPr/>
          </p:nvSpPr>
          <p:spPr bwMode="auto">
            <a:xfrm>
              <a:off x="3639651" y="361840"/>
              <a:ext cx="1458913" cy="2905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ТПВ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Надпись 72"/>
            <p:cNvSpPr txBox="1">
              <a:spLocks noChangeArrowheads="1"/>
            </p:cNvSpPr>
            <p:nvPr/>
          </p:nvSpPr>
          <p:spPr bwMode="auto">
            <a:xfrm>
              <a:off x="3495692" y="1045855"/>
              <a:ext cx="1839913" cy="3159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СОРТУВАЛЬНА ЛІНІЯ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Надпись 65"/>
            <p:cNvSpPr txBox="1">
              <a:spLocks noChangeArrowheads="1"/>
            </p:cNvSpPr>
            <p:nvPr/>
          </p:nvSpPr>
          <p:spPr bwMode="auto">
            <a:xfrm>
              <a:off x="6848820" y="1687459"/>
              <a:ext cx="1839913" cy="19161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ФРАКЦІЯ ВТОРСИРОВИНИ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ПЕТ - пластикові пляшки;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HDPE</a:t>
              </a: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пластикові пляшки;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PP </a:t>
              </a:r>
              <a:r>
                <a:rPr kumimoji="0" lang="en-GB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  <a:r>
                <a:rPr kumimoji="0" lang="en-GB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пластикові коробки;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LDPE </a:t>
              </a:r>
              <a:r>
                <a:rPr kumimoji="0" lang="en-GB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  <a:r>
                <a:rPr kumimoji="0" lang="en-GB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поліетиленова плівка;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Папір;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Картон;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Чорни метали;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Кольорові метали;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Скло;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Надпись 70"/>
            <p:cNvSpPr txBox="1">
              <a:spLocks noChangeArrowheads="1"/>
            </p:cNvSpPr>
            <p:nvPr/>
          </p:nvSpPr>
          <p:spPr bwMode="auto">
            <a:xfrm>
              <a:off x="4914894" y="1669300"/>
              <a:ext cx="1382713" cy="3159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СУХА ФРАКЦІЯ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Надпись 54"/>
            <p:cNvSpPr txBox="1">
              <a:spLocks noChangeArrowheads="1"/>
            </p:cNvSpPr>
            <p:nvPr/>
          </p:nvSpPr>
          <p:spPr bwMode="auto">
            <a:xfrm>
              <a:off x="6848820" y="3967913"/>
              <a:ext cx="1611313" cy="3159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RDF </a:t>
              </a: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ФРАКЦІЯ</a:t>
              </a:r>
              <a:endParaRPr kumimoji="0" lang="uk-UA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Надпись 69"/>
            <p:cNvSpPr txBox="1">
              <a:spLocks noChangeArrowheads="1"/>
            </p:cNvSpPr>
            <p:nvPr/>
          </p:nvSpPr>
          <p:spPr bwMode="auto">
            <a:xfrm>
              <a:off x="1921261" y="1685764"/>
              <a:ext cx="1839913" cy="3159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ОРГАНІЧНА ФРАКЦІЯ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Надпись 50"/>
            <p:cNvSpPr txBox="1">
              <a:spLocks noChangeArrowheads="1"/>
            </p:cNvSpPr>
            <p:nvPr/>
          </p:nvSpPr>
          <p:spPr bwMode="auto">
            <a:xfrm>
              <a:off x="6868270" y="4511120"/>
              <a:ext cx="1687513" cy="3159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НЕПРИДАТНА ФРАКЦІЯ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6" name="Прямая соединительная линия 49"/>
            <p:cNvCxnSpPr>
              <a:cxnSpLocks noChangeShapeType="1"/>
            </p:cNvCxnSpPr>
            <p:nvPr/>
          </p:nvCxnSpPr>
          <p:spPr bwMode="auto">
            <a:xfrm>
              <a:off x="4347792" y="652352"/>
              <a:ext cx="0" cy="3810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" name="Надпись 43"/>
            <p:cNvSpPr txBox="1">
              <a:spLocks noChangeArrowheads="1"/>
            </p:cNvSpPr>
            <p:nvPr/>
          </p:nvSpPr>
          <p:spPr bwMode="auto">
            <a:xfrm>
              <a:off x="3815249" y="5232230"/>
              <a:ext cx="1306513" cy="46831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НОВЕ 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ЗВАЛИЩЕ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8" name="Прямая соединительная линия 51"/>
            <p:cNvCxnSpPr>
              <a:cxnSpLocks noChangeShapeType="1"/>
            </p:cNvCxnSpPr>
            <p:nvPr/>
          </p:nvCxnSpPr>
          <p:spPr bwMode="auto">
            <a:xfrm>
              <a:off x="3738192" y="1831764"/>
              <a:ext cx="1219200" cy="0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Прямая соединительная линия 52"/>
            <p:cNvCxnSpPr>
              <a:cxnSpLocks noChangeShapeType="1"/>
            </p:cNvCxnSpPr>
            <p:nvPr/>
          </p:nvCxnSpPr>
          <p:spPr bwMode="auto">
            <a:xfrm>
              <a:off x="4378187" y="1361767"/>
              <a:ext cx="0" cy="4572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Прямая соединительная линия 53"/>
            <p:cNvCxnSpPr>
              <a:cxnSpLocks noChangeShapeType="1"/>
            </p:cNvCxnSpPr>
            <p:nvPr/>
          </p:nvCxnSpPr>
          <p:spPr bwMode="auto">
            <a:xfrm>
              <a:off x="2572199" y="3622351"/>
              <a:ext cx="0" cy="5334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Прямая соединительная линия 54"/>
            <p:cNvCxnSpPr>
              <a:cxnSpLocks noChangeShapeType="1"/>
            </p:cNvCxnSpPr>
            <p:nvPr/>
          </p:nvCxnSpPr>
          <p:spPr bwMode="auto">
            <a:xfrm>
              <a:off x="4415647" y="2735721"/>
              <a:ext cx="0" cy="376494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Прямая соединительная линия 55"/>
            <p:cNvCxnSpPr>
              <a:cxnSpLocks noChangeShapeType="1"/>
            </p:cNvCxnSpPr>
            <p:nvPr/>
          </p:nvCxnSpPr>
          <p:spPr bwMode="auto">
            <a:xfrm>
              <a:off x="5652427" y="1984205"/>
              <a:ext cx="9216" cy="269815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Прямая соединительная линия 56"/>
            <p:cNvCxnSpPr>
              <a:cxnSpLocks noChangeShapeType="1"/>
            </p:cNvCxnSpPr>
            <p:nvPr/>
          </p:nvCxnSpPr>
          <p:spPr bwMode="auto">
            <a:xfrm flipV="1">
              <a:off x="5682692" y="2623750"/>
              <a:ext cx="1166128" cy="2176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Прямая соединительная линия 57"/>
            <p:cNvCxnSpPr>
              <a:cxnSpLocks noChangeShapeType="1"/>
            </p:cNvCxnSpPr>
            <p:nvPr/>
          </p:nvCxnSpPr>
          <p:spPr bwMode="auto">
            <a:xfrm>
              <a:off x="5682692" y="4669076"/>
              <a:ext cx="1049548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Прямая соединительная линия 58"/>
            <p:cNvCxnSpPr>
              <a:cxnSpLocks noChangeShapeType="1"/>
            </p:cNvCxnSpPr>
            <p:nvPr/>
          </p:nvCxnSpPr>
          <p:spPr bwMode="auto">
            <a:xfrm>
              <a:off x="7654476" y="4851230"/>
              <a:ext cx="0" cy="3810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" name="Надпись 64"/>
            <p:cNvSpPr txBox="1">
              <a:spLocks noChangeArrowheads="1"/>
            </p:cNvSpPr>
            <p:nvPr/>
          </p:nvSpPr>
          <p:spPr bwMode="auto">
            <a:xfrm>
              <a:off x="2038284" y="2302395"/>
              <a:ext cx="1077913" cy="4476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АНАЕРОБНА ФАЗА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Надпись 45"/>
            <p:cNvSpPr txBox="1">
              <a:spLocks noChangeArrowheads="1"/>
            </p:cNvSpPr>
            <p:nvPr/>
          </p:nvSpPr>
          <p:spPr bwMode="auto">
            <a:xfrm>
              <a:off x="6963119" y="5235572"/>
              <a:ext cx="1382713" cy="2397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ПРЕСУВАННЯ</a:t>
              </a:r>
              <a:endParaRPr kumimoji="0" lang="uk-UA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Надпись 42"/>
            <p:cNvSpPr txBox="1">
              <a:spLocks noChangeArrowheads="1"/>
            </p:cNvSpPr>
            <p:nvPr/>
          </p:nvSpPr>
          <p:spPr bwMode="auto">
            <a:xfrm>
              <a:off x="6958704" y="5780084"/>
              <a:ext cx="1458913" cy="3159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ПАКУВАЛЬНА ЛІНІЯ</a:t>
              </a:r>
              <a:endParaRPr kumimoji="0" lang="uk-UA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9" name="Прямая соединительная линия 62"/>
            <p:cNvCxnSpPr>
              <a:cxnSpLocks noChangeShapeType="1"/>
            </p:cNvCxnSpPr>
            <p:nvPr/>
          </p:nvCxnSpPr>
          <p:spPr bwMode="auto">
            <a:xfrm flipV="1">
              <a:off x="5652427" y="4155920"/>
              <a:ext cx="1079813" cy="19183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Прямая соединительная линия 63"/>
            <p:cNvCxnSpPr>
              <a:cxnSpLocks noChangeShapeType="1"/>
            </p:cNvCxnSpPr>
            <p:nvPr/>
          </p:nvCxnSpPr>
          <p:spPr bwMode="auto">
            <a:xfrm>
              <a:off x="7654475" y="5475284"/>
              <a:ext cx="0" cy="3048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Прямая соединительная линия 64"/>
            <p:cNvCxnSpPr>
              <a:cxnSpLocks noChangeShapeType="1"/>
            </p:cNvCxnSpPr>
            <p:nvPr/>
          </p:nvCxnSpPr>
          <p:spPr bwMode="auto">
            <a:xfrm>
              <a:off x="3122611" y="2525377"/>
              <a:ext cx="517040" cy="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Прямая соединительная линия 65"/>
            <p:cNvCxnSpPr>
              <a:cxnSpLocks noChangeShapeType="1"/>
            </p:cNvCxnSpPr>
            <p:nvPr/>
          </p:nvCxnSpPr>
          <p:spPr bwMode="auto">
            <a:xfrm flipH="1" flipV="1">
              <a:off x="5331929" y="5475284"/>
              <a:ext cx="1460472" cy="46826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Прямая соединительная линия 66"/>
            <p:cNvCxnSpPr>
              <a:cxnSpLocks noChangeShapeType="1"/>
            </p:cNvCxnSpPr>
            <p:nvPr/>
          </p:nvCxnSpPr>
          <p:spPr bwMode="auto">
            <a:xfrm>
              <a:off x="4488173" y="3657216"/>
              <a:ext cx="0" cy="45720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Прямая соединительная линия 68"/>
            <p:cNvCxnSpPr>
              <a:cxnSpLocks noChangeShapeType="1"/>
            </p:cNvCxnSpPr>
            <p:nvPr/>
          </p:nvCxnSpPr>
          <p:spPr bwMode="auto">
            <a:xfrm>
              <a:off x="2577240" y="2027415"/>
              <a:ext cx="0" cy="287619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" name="Прямая соединительная линия 69"/>
            <p:cNvCxnSpPr>
              <a:cxnSpLocks noChangeShapeType="1"/>
            </p:cNvCxnSpPr>
            <p:nvPr/>
          </p:nvCxnSpPr>
          <p:spPr bwMode="auto">
            <a:xfrm>
              <a:off x="2605571" y="4757781"/>
              <a:ext cx="0" cy="147294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Прямая соединительная линия 70"/>
            <p:cNvCxnSpPr>
              <a:cxnSpLocks noChangeShapeType="1"/>
            </p:cNvCxnSpPr>
            <p:nvPr/>
          </p:nvCxnSpPr>
          <p:spPr bwMode="auto">
            <a:xfrm>
              <a:off x="2577239" y="2769509"/>
              <a:ext cx="9395" cy="37147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7" name="Надпись 63"/>
            <p:cNvSpPr txBox="1">
              <a:spLocks noChangeArrowheads="1"/>
            </p:cNvSpPr>
            <p:nvPr/>
          </p:nvSpPr>
          <p:spPr bwMode="auto">
            <a:xfrm>
              <a:off x="3800491" y="2315034"/>
              <a:ext cx="1230313" cy="42068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ВИРОБНИЦТВО БІОГАЗУ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Надпись 57"/>
            <p:cNvSpPr txBox="1">
              <a:spLocks noChangeArrowheads="1"/>
            </p:cNvSpPr>
            <p:nvPr/>
          </p:nvSpPr>
          <p:spPr bwMode="auto">
            <a:xfrm>
              <a:off x="2047678" y="3230239"/>
              <a:ext cx="1077913" cy="3921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АЕРОБНА ФАЗА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Надпись 58"/>
            <p:cNvSpPr txBox="1">
              <a:spLocks noChangeArrowheads="1"/>
            </p:cNvSpPr>
            <p:nvPr/>
          </p:nvSpPr>
          <p:spPr bwMode="auto">
            <a:xfrm>
              <a:off x="3834917" y="3228120"/>
              <a:ext cx="1306513" cy="4325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ВИРОБНИЦТВО ЕЛЕКТРОЕНЕРГІЇ</a:t>
              </a: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Надпись 49"/>
            <p:cNvSpPr txBox="1">
              <a:spLocks noChangeArrowheads="1"/>
            </p:cNvSpPr>
            <p:nvPr/>
          </p:nvSpPr>
          <p:spPr bwMode="auto">
            <a:xfrm>
              <a:off x="2033243" y="4232289"/>
              <a:ext cx="1077913" cy="4857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КОМПОСТ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ФРАКЦІЯ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Надпись 51"/>
            <p:cNvSpPr txBox="1">
              <a:spLocks noChangeArrowheads="1"/>
            </p:cNvSpPr>
            <p:nvPr/>
          </p:nvSpPr>
          <p:spPr bwMode="auto">
            <a:xfrm>
              <a:off x="3911117" y="4212160"/>
              <a:ext cx="1230313" cy="5445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ВИРОБНИЦТВО ТЕПЛОВОЇ ЕНЕРГІЇ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Надпись 39"/>
            <p:cNvSpPr txBox="1">
              <a:spLocks noChangeArrowheads="1"/>
            </p:cNvSpPr>
            <p:nvPr/>
          </p:nvSpPr>
          <p:spPr bwMode="auto">
            <a:xfrm>
              <a:off x="3720616" y="5914817"/>
              <a:ext cx="1611313" cy="5445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4615" tIns="48895" rIns="94615" bIns="488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БІОЛОГІЧНЕ ВІДНОВЛЮВАННЯ СТАРОГО ЗВАЛИЩА</a:t>
              </a:r>
              <a:endParaRPr kumimoji="0" lang="uk-UA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3" name="Прямая соединительная линия 77"/>
            <p:cNvCxnSpPr>
              <a:cxnSpLocks noChangeShapeType="1"/>
            </p:cNvCxnSpPr>
            <p:nvPr/>
          </p:nvCxnSpPr>
          <p:spPr bwMode="auto">
            <a:xfrm flipV="1">
              <a:off x="2605571" y="6187073"/>
              <a:ext cx="1115045" cy="2371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4" name="Прямая соединительная линия 78"/>
            <p:cNvCxnSpPr>
              <a:cxnSpLocks noChangeShapeType="1"/>
            </p:cNvCxnSpPr>
            <p:nvPr/>
          </p:nvCxnSpPr>
          <p:spPr bwMode="auto">
            <a:xfrm>
              <a:off x="2605571" y="5466386"/>
              <a:ext cx="1115045" cy="889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" name="Rectangle 112"/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</p:grpSp>
      <p:sp>
        <p:nvSpPr>
          <p:cNvPr id="3" name="Rectangle 2"/>
          <p:cNvSpPr/>
          <p:nvPr/>
        </p:nvSpPr>
        <p:spPr>
          <a:xfrm>
            <a:off x="5528603" y="4051495"/>
            <a:ext cx="2293034" cy="5974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98774" y="2446513"/>
            <a:ext cx="3245376" cy="5974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72532" y="3317381"/>
            <a:ext cx="1762117" cy="185075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69213" y="5415718"/>
            <a:ext cx="1780898" cy="59743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1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ОЧІКУВАНІ МАСОВІ ДОЛІ НА ВИХОДІ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2533"/>
            <a:ext cx="8596668" cy="4398829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ВТОРИННА СИРОВИНА (</a:t>
            </a:r>
            <a:r>
              <a:rPr lang="uk-UA" sz="2000" dirty="0" err="1" smtClean="0"/>
              <a:t>вкл</a:t>
            </a:r>
            <a:r>
              <a:rPr lang="uk-UA" sz="2000" dirty="0" smtClean="0"/>
              <a:t>. метали) 			– 10</a:t>
            </a:r>
            <a:r>
              <a:rPr lang="en-US" sz="2000" dirty="0" smtClean="0"/>
              <a:t>%</a:t>
            </a:r>
            <a:endParaRPr lang="uk-UA" sz="2000" dirty="0" smtClean="0"/>
          </a:p>
          <a:p>
            <a:r>
              <a:rPr lang="uk-UA" sz="2000" dirty="0" smtClean="0"/>
              <a:t>ФРАКЦІЯ </a:t>
            </a:r>
            <a:r>
              <a:rPr lang="en-US" sz="2000" dirty="0" smtClean="0"/>
              <a:t>SRF (</a:t>
            </a:r>
            <a:r>
              <a:rPr lang="uk-UA" sz="2000" dirty="0" smtClean="0"/>
              <a:t>умовне паливо, </a:t>
            </a:r>
            <a:r>
              <a:rPr lang="en-US" sz="2000" dirty="0" smtClean="0"/>
              <a:t>&gt; 16 </a:t>
            </a:r>
            <a:r>
              <a:rPr lang="uk-UA" sz="2000" dirty="0" err="1" smtClean="0"/>
              <a:t>мДж</a:t>
            </a:r>
            <a:r>
              <a:rPr lang="uk-UA" sz="2000" dirty="0" smtClean="0"/>
              <a:t>/кг) 	- </a:t>
            </a:r>
            <a:r>
              <a:rPr lang="en-US" sz="2000" dirty="0" smtClean="0"/>
              <a:t>3</a:t>
            </a:r>
            <a:r>
              <a:rPr lang="uk-UA" sz="2000" dirty="0" smtClean="0"/>
              <a:t>0</a:t>
            </a:r>
            <a:r>
              <a:rPr lang="en-US" sz="2000" dirty="0" smtClean="0"/>
              <a:t>%</a:t>
            </a:r>
          </a:p>
          <a:p>
            <a:r>
              <a:rPr lang="uk-UA" sz="2000" dirty="0" smtClean="0"/>
              <a:t>ТЕХНІЧНИЙ КОМПОСТ 							- </a:t>
            </a:r>
            <a:r>
              <a:rPr lang="en-US" sz="2000" dirty="0" smtClean="0"/>
              <a:t>2</a:t>
            </a:r>
            <a:r>
              <a:rPr lang="uk-UA" sz="2000" dirty="0" smtClean="0"/>
              <a:t>0</a:t>
            </a:r>
            <a:r>
              <a:rPr lang="en-US" sz="2000" dirty="0" smtClean="0"/>
              <a:t>%</a:t>
            </a:r>
          </a:p>
          <a:p>
            <a:r>
              <a:rPr lang="uk-UA" sz="2000" dirty="0" smtClean="0"/>
              <a:t>ІНЕРТНА ФРАКЦІЯ								- 10</a:t>
            </a:r>
            <a:r>
              <a:rPr lang="en-US" sz="2000" dirty="0" smtClean="0"/>
              <a:t>%</a:t>
            </a:r>
          </a:p>
          <a:p>
            <a:r>
              <a:rPr lang="uk-UA" sz="2000" dirty="0" smtClean="0"/>
              <a:t>ЗАЛИШКИ 					</a:t>
            </a:r>
            <a:r>
              <a:rPr lang="en-US" sz="2000" dirty="0" smtClean="0"/>
              <a:t>	</a:t>
            </a:r>
            <a:r>
              <a:rPr lang="uk-UA" sz="2000" dirty="0" smtClean="0"/>
              <a:t>				- </a:t>
            </a:r>
            <a:r>
              <a:rPr lang="en-US" sz="2000" dirty="0" smtClean="0"/>
              <a:t>3</a:t>
            </a:r>
            <a:r>
              <a:rPr lang="uk-UA" sz="2000" dirty="0" smtClean="0"/>
              <a:t>0</a:t>
            </a:r>
            <a:r>
              <a:rPr lang="en-US" sz="2000" dirty="0" smtClean="0"/>
              <a:t>%</a:t>
            </a:r>
            <a:endParaRPr lang="en-US" sz="2000" dirty="0"/>
          </a:p>
        </p:txBody>
      </p:sp>
      <p:pic>
        <p:nvPicPr>
          <p:cNvPr id="4" name="Picture 4" descr="http://assets.inhabitat.com/wp-content/blogs.dir/1/files/2013/10/clean-energy-fuels-landfill-methane-bioga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653" y="4078379"/>
            <a:ext cx="2625387" cy="17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bodssymbool 15"/>
          <p:cNvSpPr/>
          <p:nvPr/>
        </p:nvSpPr>
        <p:spPr>
          <a:xfrm>
            <a:off x="6976745" y="3841947"/>
            <a:ext cx="2410276" cy="2309619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4" descr="http://harmony1.com/wp-content/uploads/2012/03/DSC0218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251" y="4078379"/>
            <a:ext cx="2662084" cy="17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nohomishcoop.com/images/fertiliz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1751" y="4078379"/>
            <a:ext cx="2403641" cy="17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733"/>
          </a:xfrm>
        </p:spPr>
        <p:txBody>
          <a:bodyPr>
            <a:normAutofit/>
          </a:bodyPr>
          <a:lstStyle/>
          <a:p>
            <a:pPr marL="457200" indent="-457200"/>
            <a:r>
              <a:rPr lang="uk-UA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Джерела фінансування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53923"/>
            <a:ext cx="3149600" cy="69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334" y="2767013"/>
            <a:ext cx="349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Кредитні кошти - </a:t>
            </a:r>
            <a:r>
              <a:rPr lang="en-US" dirty="0" smtClean="0"/>
              <a:t>25 </a:t>
            </a:r>
            <a:r>
              <a:rPr lang="uk-UA" dirty="0" smtClean="0"/>
              <a:t>млн. Євро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7" y="3221013"/>
            <a:ext cx="3876714" cy="2773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650" y="1439333"/>
            <a:ext cx="31623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27650" y="3221013"/>
            <a:ext cx="342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Грантові кошти - 10</a:t>
            </a:r>
            <a:r>
              <a:rPr lang="en-US" dirty="0" smtClean="0"/>
              <a:t> </a:t>
            </a:r>
            <a:r>
              <a:rPr lang="uk-UA" dirty="0" smtClean="0"/>
              <a:t>млн. Євро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233" y="3985407"/>
            <a:ext cx="2260600" cy="124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53200" y="5618189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Власні кошти – 10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</TotalTime>
  <Words>385</Words>
  <Application>Microsoft Macintosh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Gill Sans MT</vt:lpstr>
      <vt:lpstr>Trebuchet MS</vt:lpstr>
      <vt:lpstr>Wingdings 3</vt:lpstr>
      <vt:lpstr>Arial</vt:lpstr>
      <vt:lpstr>Facet</vt:lpstr>
      <vt:lpstr>ЛКП «ЗЕЛЕНЕ МІСТО»</vt:lpstr>
      <vt:lpstr>Технологія переробки/утилізації </vt:lpstr>
      <vt:lpstr>Технологія переробки/утилізації</vt:lpstr>
      <vt:lpstr>МЕХАНІКО-БІОЛОГІЧНА ПЕРЕРОБКА</vt:lpstr>
      <vt:lpstr>МЕХАНІКО-БІОЛОГІЧНА ПЕРЕРОБКА ЛІНІЯ МЕХАНІЧНОГО СОРТУВАННЯ (2 ЛІНІЇ х 120 тис. тон/рік) </vt:lpstr>
      <vt:lpstr>БІО-СТАБІЛІЗАЦІЙНІ ТУНЕЛІ</vt:lpstr>
      <vt:lpstr>ТЕХНОЛОГІЧНА СХЕМА - МВТ</vt:lpstr>
      <vt:lpstr>ОЧІКУВАНІ МАСОВІ ДОЛІ НА ВИХОДІ</vt:lpstr>
      <vt:lpstr>Джерела фінансування</vt:lpstr>
      <vt:lpstr>Роздільний збір </vt:lpstr>
      <vt:lpstr>Майданчики для великогабаритного та побутового будівельного сміття</vt:lpstr>
      <vt:lpstr>Досвід ЄС</vt:lpstr>
      <vt:lpstr>Приклад Франції</vt:lpstr>
      <vt:lpstr>Дякую за увагу!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Ноздря Вадим</dc:creator>
  <cp:lastModifiedBy>Ноздря Вадим</cp:lastModifiedBy>
  <cp:revision>47</cp:revision>
  <dcterms:created xsi:type="dcterms:W3CDTF">2017-09-13T18:40:19Z</dcterms:created>
  <dcterms:modified xsi:type="dcterms:W3CDTF">2017-10-03T08:25:27Z</dcterms:modified>
</cp:coreProperties>
</file>