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504" r:id="rId2"/>
    <p:sldId id="545" r:id="rId3"/>
    <p:sldId id="540" r:id="rId4"/>
    <p:sldId id="541" r:id="rId5"/>
    <p:sldId id="372" r:id="rId6"/>
  </p:sldIdLst>
  <p:sldSz cx="9144000" cy="6858000" type="screen4x3"/>
  <p:notesSz cx="6797675" cy="9926638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5696"/>
    <a:srgbClr val="FFFFFF"/>
    <a:srgbClr val="FF0000"/>
    <a:srgbClr val="9FCA02"/>
    <a:srgbClr val="008000"/>
    <a:srgbClr val="A42436"/>
    <a:srgbClr val="935425"/>
    <a:srgbClr val="EFF280"/>
    <a:srgbClr val="B9CDE5"/>
    <a:srgbClr val="00CC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2" autoAdjust="0"/>
    <p:restoredTop sz="94707" autoAdjust="0"/>
  </p:normalViewPr>
  <p:slideViewPr>
    <p:cSldViewPr>
      <p:cViewPr varScale="1">
        <p:scale>
          <a:sx n="69" d="100"/>
          <a:sy n="69" d="100"/>
        </p:scale>
        <p:origin x="-79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-3834" y="-84"/>
      </p:cViewPr>
      <p:guideLst>
        <p:guide orient="horz" pos="3127"/>
        <p:guide pos="214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27" y="2"/>
            <a:ext cx="2946189" cy="497923"/>
          </a:xfrm>
          <a:prstGeom prst="rect">
            <a:avLst/>
          </a:prstGeom>
        </p:spPr>
        <p:txBody>
          <a:bodyPr vert="horz" lIns="91318" tIns="45684" rIns="91318" bIns="45684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49925" y="2"/>
            <a:ext cx="2946189" cy="497923"/>
          </a:xfrm>
          <a:prstGeom prst="rect">
            <a:avLst/>
          </a:prstGeom>
        </p:spPr>
        <p:txBody>
          <a:bodyPr vert="horz" lIns="91318" tIns="45684" rIns="91318" bIns="45684" rtlCol="0"/>
          <a:lstStyle>
            <a:lvl1pPr algn="r">
              <a:defRPr sz="1200"/>
            </a:lvl1pPr>
          </a:lstStyle>
          <a:p>
            <a:fld id="{60517FE6-1935-4983-A7A5-B048A01030ED}" type="datetimeFigureOut">
              <a:rPr lang="pl-PL" smtClean="0"/>
              <a:pPr/>
              <a:t>2017-10-22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27" y="9428716"/>
            <a:ext cx="2946189" cy="497922"/>
          </a:xfrm>
          <a:prstGeom prst="rect">
            <a:avLst/>
          </a:prstGeom>
        </p:spPr>
        <p:txBody>
          <a:bodyPr vert="horz" lIns="91318" tIns="45684" rIns="91318" bIns="45684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49925" y="9428716"/>
            <a:ext cx="2946189" cy="497922"/>
          </a:xfrm>
          <a:prstGeom prst="rect">
            <a:avLst/>
          </a:prstGeom>
        </p:spPr>
        <p:txBody>
          <a:bodyPr vert="horz" lIns="91318" tIns="45684" rIns="91318" bIns="45684" rtlCol="0" anchor="b"/>
          <a:lstStyle>
            <a:lvl1pPr algn="r">
              <a:defRPr sz="1200"/>
            </a:lvl1pPr>
          </a:lstStyle>
          <a:p>
            <a:fld id="{BC514500-DAEB-4ABD-B4DB-90081599F193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18066799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26" y="0"/>
            <a:ext cx="2945659" cy="496332"/>
          </a:xfrm>
          <a:prstGeom prst="rect">
            <a:avLst/>
          </a:prstGeom>
        </p:spPr>
        <p:txBody>
          <a:bodyPr vert="horz" lIns="91318" tIns="45684" rIns="91318" bIns="45684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50471" y="0"/>
            <a:ext cx="2945659" cy="496332"/>
          </a:xfrm>
          <a:prstGeom prst="rect">
            <a:avLst/>
          </a:prstGeom>
        </p:spPr>
        <p:txBody>
          <a:bodyPr vert="horz" lIns="91318" tIns="45684" rIns="91318" bIns="45684" rtlCol="0"/>
          <a:lstStyle>
            <a:lvl1pPr algn="r">
              <a:defRPr sz="1200"/>
            </a:lvl1pPr>
          </a:lstStyle>
          <a:p>
            <a:fld id="{CAAC1F34-A98F-4314-B0BB-13483555CB5B}" type="datetimeFigureOut">
              <a:rPr lang="pl-PL" smtClean="0"/>
              <a:pPr/>
              <a:t>2017-10-22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18" tIns="45684" rIns="91318" bIns="45684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768" y="4715155"/>
            <a:ext cx="5438140" cy="4466987"/>
          </a:xfrm>
          <a:prstGeom prst="rect">
            <a:avLst/>
          </a:prstGeom>
        </p:spPr>
        <p:txBody>
          <a:bodyPr vert="horz" lIns="91318" tIns="45684" rIns="91318" bIns="45684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26" y="9428582"/>
            <a:ext cx="2945659" cy="496332"/>
          </a:xfrm>
          <a:prstGeom prst="rect">
            <a:avLst/>
          </a:prstGeom>
        </p:spPr>
        <p:txBody>
          <a:bodyPr vert="horz" lIns="91318" tIns="45684" rIns="91318" bIns="45684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50471" y="9428582"/>
            <a:ext cx="2945659" cy="496332"/>
          </a:xfrm>
          <a:prstGeom prst="rect">
            <a:avLst/>
          </a:prstGeom>
        </p:spPr>
        <p:txBody>
          <a:bodyPr vert="horz" lIns="91318" tIns="45684" rIns="91318" bIns="45684" rtlCol="0" anchor="b"/>
          <a:lstStyle>
            <a:lvl1pPr algn="r">
              <a:defRPr sz="1200"/>
            </a:lvl1pPr>
          </a:lstStyle>
          <a:p>
            <a:fld id="{C5794BC3-64E2-4C9E-AE7F-1C74F16E8AD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28459880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794BC3-64E2-4C9E-AE7F-1C74F16E8AD6}" type="slidenum">
              <a:rPr lang="pl-PL" smtClean="0"/>
              <a:pPr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32570793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794BC3-64E2-4C9E-AE7F-1C74F16E8AD6}" type="slidenum">
              <a:rPr lang="pl-PL" smtClean="0"/>
              <a:pPr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41295590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794BC3-64E2-4C9E-AE7F-1C74F16E8AD6}" type="slidenum">
              <a:rPr lang="pl-PL" smtClean="0"/>
              <a:pPr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10766538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794BC3-64E2-4C9E-AE7F-1C74F16E8AD6}" type="slidenum">
              <a:rPr lang="pl-PL" smtClean="0"/>
              <a:pPr/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4298733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9C9FAB9-179D-4116-B695-C4479EE4FB07}" type="datetimeFigureOut">
              <a:rPr lang="pl-PL" smtClean="0"/>
              <a:pPr/>
              <a:t>2017-10-22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6" name="Obraz 5" descr="dekor2.png"/>
          <p:cNvPicPr>
            <a:picLocks noChangeAspect="1"/>
          </p:cNvPicPr>
          <p:nvPr userDrawn="1"/>
        </p:nvPicPr>
        <p:blipFill>
          <a:blip r:embed="rId2"/>
          <a:srcRect l="470" t="31482" b="38888"/>
          <a:stretch>
            <a:fillRect/>
          </a:stretch>
        </p:blipFill>
        <p:spPr>
          <a:xfrm>
            <a:off x="0" y="554638"/>
            <a:ext cx="937627" cy="945528"/>
          </a:xfrm>
          <a:prstGeom prst="rect">
            <a:avLst/>
          </a:prstGeom>
        </p:spPr>
      </p:pic>
      <p:sp>
        <p:nvSpPr>
          <p:cNvPr id="7" name="Prostokąt 6"/>
          <p:cNvSpPr/>
          <p:nvPr userDrawn="1"/>
        </p:nvSpPr>
        <p:spPr>
          <a:xfrm>
            <a:off x="0" y="500042"/>
            <a:ext cx="928662" cy="1071570"/>
          </a:xfrm>
          <a:prstGeom prst="rect">
            <a:avLst/>
          </a:prstGeom>
          <a:solidFill>
            <a:srgbClr val="FFFFFF">
              <a:alpha val="6588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9C9FAB9-179D-4116-B695-C4479EE4FB07}" type="datetimeFigureOut">
              <a:rPr lang="pl-PL" smtClean="0"/>
              <a:pPr/>
              <a:t>2017-10-22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6DD8FCD-8D0E-493F-A582-8FE538A0A3AB}" type="slidenum">
              <a:rPr lang="pl-PL" smtClean="0"/>
              <a:pPr/>
              <a:t>‹#›</a:t>
            </a:fld>
            <a:endParaRPr lang="pl-PL"/>
          </a:p>
        </p:txBody>
      </p:sp>
      <p:pic>
        <p:nvPicPr>
          <p:cNvPr id="7" name="Obraz 6" descr="dekor2.png"/>
          <p:cNvPicPr>
            <a:picLocks noChangeAspect="1"/>
          </p:cNvPicPr>
          <p:nvPr userDrawn="1"/>
        </p:nvPicPr>
        <p:blipFill>
          <a:blip r:embed="rId2"/>
          <a:srcRect l="470" t="31482" b="38888"/>
          <a:stretch>
            <a:fillRect/>
          </a:stretch>
        </p:blipFill>
        <p:spPr>
          <a:xfrm>
            <a:off x="0" y="554638"/>
            <a:ext cx="937627" cy="945528"/>
          </a:xfrm>
          <a:prstGeom prst="rect">
            <a:avLst/>
          </a:prstGeom>
        </p:spPr>
      </p:pic>
      <p:sp>
        <p:nvSpPr>
          <p:cNvPr id="8" name="Prostokąt 7"/>
          <p:cNvSpPr/>
          <p:nvPr userDrawn="1"/>
        </p:nvSpPr>
        <p:spPr>
          <a:xfrm>
            <a:off x="0" y="500042"/>
            <a:ext cx="928662" cy="1071570"/>
          </a:xfrm>
          <a:prstGeom prst="rect">
            <a:avLst/>
          </a:prstGeom>
          <a:solidFill>
            <a:srgbClr val="FFFFFF">
              <a:alpha val="6588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9C9FAB9-179D-4116-B695-C4479EE4FB07}" type="datetimeFigureOut">
              <a:rPr lang="pl-PL" smtClean="0"/>
              <a:pPr/>
              <a:t>2017-10-22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6DD8FCD-8D0E-493F-A582-8FE538A0A3AB}" type="slidenum">
              <a:rPr lang="pl-PL" smtClean="0"/>
              <a:pPr/>
              <a:t>‹#›</a:t>
            </a:fld>
            <a:endParaRPr lang="pl-PL"/>
          </a:p>
        </p:txBody>
      </p:sp>
      <p:pic>
        <p:nvPicPr>
          <p:cNvPr id="7" name="Obraz 6" descr="dekor2.png"/>
          <p:cNvPicPr>
            <a:picLocks noChangeAspect="1"/>
          </p:cNvPicPr>
          <p:nvPr userDrawn="1"/>
        </p:nvPicPr>
        <p:blipFill>
          <a:blip r:embed="rId2"/>
          <a:srcRect l="470" t="31482" b="38888"/>
          <a:stretch>
            <a:fillRect/>
          </a:stretch>
        </p:blipFill>
        <p:spPr>
          <a:xfrm>
            <a:off x="0" y="554638"/>
            <a:ext cx="937627" cy="945528"/>
          </a:xfrm>
          <a:prstGeom prst="rect">
            <a:avLst/>
          </a:prstGeom>
        </p:spPr>
      </p:pic>
      <p:sp>
        <p:nvSpPr>
          <p:cNvPr id="8" name="Prostokąt 7"/>
          <p:cNvSpPr/>
          <p:nvPr userDrawn="1"/>
        </p:nvSpPr>
        <p:spPr>
          <a:xfrm>
            <a:off x="0" y="500042"/>
            <a:ext cx="928662" cy="1071570"/>
          </a:xfrm>
          <a:prstGeom prst="rect">
            <a:avLst/>
          </a:prstGeom>
          <a:solidFill>
            <a:srgbClr val="FFFFFF">
              <a:alpha val="6588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9C9FAB9-179D-4116-B695-C4479EE4FB07}" type="datetimeFigureOut">
              <a:rPr lang="pl-PL" smtClean="0"/>
              <a:pPr/>
              <a:t>2017-10-22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6DD8FCD-8D0E-493F-A582-8FE538A0A3AB}" type="slidenum">
              <a:rPr lang="pl-PL" smtClean="0"/>
              <a:pPr/>
              <a:t>‹#›</a:t>
            </a:fld>
            <a:endParaRPr lang="pl-PL"/>
          </a:p>
        </p:txBody>
      </p:sp>
      <p:pic>
        <p:nvPicPr>
          <p:cNvPr id="7" name="Obraz 6" descr="dekor2.png"/>
          <p:cNvPicPr>
            <a:picLocks noChangeAspect="1"/>
          </p:cNvPicPr>
          <p:nvPr userDrawn="1"/>
        </p:nvPicPr>
        <p:blipFill>
          <a:blip r:embed="rId2"/>
          <a:srcRect l="470" t="31482" b="38888"/>
          <a:stretch>
            <a:fillRect/>
          </a:stretch>
        </p:blipFill>
        <p:spPr>
          <a:xfrm>
            <a:off x="0" y="554638"/>
            <a:ext cx="937627" cy="945528"/>
          </a:xfrm>
          <a:prstGeom prst="rect">
            <a:avLst/>
          </a:prstGeom>
        </p:spPr>
      </p:pic>
      <p:sp>
        <p:nvSpPr>
          <p:cNvPr id="8" name="Prostokąt 7"/>
          <p:cNvSpPr/>
          <p:nvPr userDrawn="1"/>
        </p:nvSpPr>
        <p:spPr>
          <a:xfrm>
            <a:off x="0" y="500042"/>
            <a:ext cx="928662" cy="1071570"/>
          </a:xfrm>
          <a:prstGeom prst="rect">
            <a:avLst/>
          </a:prstGeom>
          <a:solidFill>
            <a:srgbClr val="FFFFFF">
              <a:alpha val="6588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dirty="0" smtClean="0"/>
              <a:t>Kliknij, aby edytować styl</a:t>
            </a:r>
            <a:endParaRPr lang="pl-PL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9C9FAB9-179D-4116-B695-C4479EE4FB07}" type="datetimeFigureOut">
              <a:rPr lang="pl-PL" smtClean="0"/>
              <a:pPr/>
              <a:t>2017-10-22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6DD8FCD-8D0E-493F-A582-8FE538A0A3AB}" type="slidenum">
              <a:rPr lang="pl-PL" smtClean="0"/>
              <a:pPr/>
              <a:t>‹#›</a:t>
            </a:fld>
            <a:endParaRPr lang="pl-PL"/>
          </a:p>
        </p:txBody>
      </p:sp>
      <p:pic>
        <p:nvPicPr>
          <p:cNvPr id="7" name="Obraz 6" descr="dekor2.png"/>
          <p:cNvPicPr>
            <a:picLocks noChangeAspect="1"/>
          </p:cNvPicPr>
          <p:nvPr userDrawn="1"/>
        </p:nvPicPr>
        <p:blipFill>
          <a:blip r:embed="rId2"/>
          <a:srcRect l="470" t="31482" b="38888"/>
          <a:stretch>
            <a:fillRect/>
          </a:stretch>
        </p:blipFill>
        <p:spPr>
          <a:xfrm>
            <a:off x="0" y="554638"/>
            <a:ext cx="937627" cy="945528"/>
          </a:xfrm>
          <a:prstGeom prst="rect">
            <a:avLst/>
          </a:prstGeom>
        </p:spPr>
      </p:pic>
      <p:sp>
        <p:nvSpPr>
          <p:cNvPr id="8" name="Prostokąt 7"/>
          <p:cNvSpPr/>
          <p:nvPr userDrawn="1"/>
        </p:nvSpPr>
        <p:spPr>
          <a:xfrm>
            <a:off x="0" y="500042"/>
            <a:ext cx="928662" cy="1071570"/>
          </a:xfrm>
          <a:prstGeom prst="rect">
            <a:avLst/>
          </a:prstGeom>
          <a:solidFill>
            <a:srgbClr val="FFFFFF">
              <a:alpha val="6588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9C9FAB9-179D-4116-B695-C4479EE4FB07}" type="datetimeFigureOut">
              <a:rPr lang="pl-PL" smtClean="0"/>
              <a:pPr/>
              <a:t>2017-10-22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6DD8FCD-8D0E-493F-A582-8FE538A0A3AB}" type="slidenum">
              <a:rPr lang="pl-PL" smtClean="0"/>
              <a:pPr/>
              <a:t>‹#›</a:t>
            </a:fld>
            <a:endParaRPr lang="pl-PL"/>
          </a:p>
        </p:txBody>
      </p:sp>
      <p:pic>
        <p:nvPicPr>
          <p:cNvPr id="8" name="Obraz 7" descr="dekor2.png"/>
          <p:cNvPicPr>
            <a:picLocks noChangeAspect="1"/>
          </p:cNvPicPr>
          <p:nvPr userDrawn="1"/>
        </p:nvPicPr>
        <p:blipFill>
          <a:blip r:embed="rId2"/>
          <a:srcRect l="470" t="31482" b="38888"/>
          <a:stretch>
            <a:fillRect/>
          </a:stretch>
        </p:blipFill>
        <p:spPr>
          <a:xfrm>
            <a:off x="0" y="554638"/>
            <a:ext cx="937627" cy="945528"/>
          </a:xfrm>
          <a:prstGeom prst="rect">
            <a:avLst/>
          </a:prstGeom>
        </p:spPr>
      </p:pic>
      <p:sp>
        <p:nvSpPr>
          <p:cNvPr id="9" name="Prostokąt 8"/>
          <p:cNvSpPr/>
          <p:nvPr userDrawn="1"/>
        </p:nvSpPr>
        <p:spPr>
          <a:xfrm>
            <a:off x="0" y="500042"/>
            <a:ext cx="928662" cy="1071570"/>
          </a:xfrm>
          <a:prstGeom prst="rect">
            <a:avLst/>
          </a:prstGeom>
          <a:solidFill>
            <a:srgbClr val="FFFFFF">
              <a:alpha val="6588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9C9FAB9-179D-4116-B695-C4479EE4FB07}" type="datetimeFigureOut">
              <a:rPr lang="pl-PL" smtClean="0"/>
              <a:pPr/>
              <a:t>2017-10-22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6DD8FCD-8D0E-493F-A582-8FE538A0A3AB}" type="slidenum">
              <a:rPr lang="pl-PL" smtClean="0"/>
              <a:pPr/>
              <a:t>‹#›</a:t>
            </a:fld>
            <a:endParaRPr lang="pl-PL"/>
          </a:p>
        </p:txBody>
      </p:sp>
      <p:pic>
        <p:nvPicPr>
          <p:cNvPr id="10" name="Obraz 9" descr="dekor2.png"/>
          <p:cNvPicPr>
            <a:picLocks noChangeAspect="1"/>
          </p:cNvPicPr>
          <p:nvPr userDrawn="1"/>
        </p:nvPicPr>
        <p:blipFill>
          <a:blip r:embed="rId2"/>
          <a:srcRect l="470" t="31482" b="38888"/>
          <a:stretch>
            <a:fillRect/>
          </a:stretch>
        </p:blipFill>
        <p:spPr>
          <a:xfrm>
            <a:off x="0" y="554638"/>
            <a:ext cx="937627" cy="945528"/>
          </a:xfrm>
          <a:prstGeom prst="rect">
            <a:avLst/>
          </a:prstGeom>
        </p:spPr>
      </p:pic>
      <p:sp>
        <p:nvSpPr>
          <p:cNvPr id="11" name="Prostokąt 10"/>
          <p:cNvSpPr/>
          <p:nvPr userDrawn="1"/>
        </p:nvSpPr>
        <p:spPr>
          <a:xfrm>
            <a:off x="0" y="500042"/>
            <a:ext cx="928662" cy="1071570"/>
          </a:xfrm>
          <a:prstGeom prst="rect">
            <a:avLst/>
          </a:prstGeom>
          <a:solidFill>
            <a:srgbClr val="FFFFFF">
              <a:alpha val="6588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9C9FAB9-179D-4116-B695-C4479EE4FB07}" type="datetimeFigureOut">
              <a:rPr lang="pl-PL" smtClean="0"/>
              <a:pPr/>
              <a:t>2017-10-22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6DD8FCD-8D0E-493F-A582-8FE538A0A3A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9C9FAB9-179D-4116-B695-C4479EE4FB07}" type="datetimeFigureOut">
              <a:rPr lang="pl-PL" smtClean="0"/>
              <a:pPr/>
              <a:t>2017-10-22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6DD8FCD-8D0E-493F-A582-8FE538A0A3AB}" type="slidenum">
              <a:rPr lang="pl-PL" smtClean="0"/>
              <a:pPr/>
              <a:t>‹#›</a:t>
            </a:fld>
            <a:endParaRPr lang="pl-PL"/>
          </a:p>
        </p:txBody>
      </p:sp>
      <p:pic>
        <p:nvPicPr>
          <p:cNvPr id="5" name="Obraz 4" descr="dekor2.png"/>
          <p:cNvPicPr>
            <a:picLocks noChangeAspect="1"/>
          </p:cNvPicPr>
          <p:nvPr userDrawn="1"/>
        </p:nvPicPr>
        <p:blipFill>
          <a:blip r:embed="rId2"/>
          <a:srcRect l="470" t="31482" b="38888"/>
          <a:stretch>
            <a:fillRect/>
          </a:stretch>
        </p:blipFill>
        <p:spPr>
          <a:xfrm>
            <a:off x="0" y="554638"/>
            <a:ext cx="937627" cy="945528"/>
          </a:xfrm>
          <a:prstGeom prst="rect">
            <a:avLst/>
          </a:prstGeom>
        </p:spPr>
      </p:pic>
      <p:sp>
        <p:nvSpPr>
          <p:cNvPr id="6" name="Prostokąt 5"/>
          <p:cNvSpPr/>
          <p:nvPr userDrawn="1"/>
        </p:nvSpPr>
        <p:spPr>
          <a:xfrm>
            <a:off x="0" y="500042"/>
            <a:ext cx="928662" cy="1071570"/>
          </a:xfrm>
          <a:prstGeom prst="rect">
            <a:avLst/>
          </a:prstGeom>
          <a:solidFill>
            <a:srgbClr val="FFFFFF">
              <a:alpha val="6588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9C9FAB9-179D-4116-B695-C4479EE4FB07}" type="datetimeFigureOut">
              <a:rPr lang="pl-PL" smtClean="0"/>
              <a:pPr/>
              <a:t>2017-10-22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6DD8FCD-8D0E-493F-A582-8FE538A0A3AB}" type="slidenum">
              <a:rPr lang="pl-PL" smtClean="0"/>
              <a:pPr/>
              <a:t>‹#›</a:t>
            </a:fld>
            <a:endParaRPr lang="pl-PL"/>
          </a:p>
        </p:txBody>
      </p:sp>
      <p:pic>
        <p:nvPicPr>
          <p:cNvPr id="8" name="Obraz 7" descr="dekor2.png"/>
          <p:cNvPicPr>
            <a:picLocks noChangeAspect="1"/>
          </p:cNvPicPr>
          <p:nvPr userDrawn="1"/>
        </p:nvPicPr>
        <p:blipFill>
          <a:blip r:embed="rId2"/>
          <a:srcRect l="470" t="31482" b="38888"/>
          <a:stretch>
            <a:fillRect/>
          </a:stretch>
        </p:blipFill>
        <p:spPr>
          <a:xfrm>
            <a:off x="0" y="554638"/>
            <a:ext cx="937627" cy="945528"/>
          </a:xfrm>
          <a:prstGeom prst="rect">
            <a:avLst/>
          </a:prstGeom>
        </p:spPr>
      </p:pic>
      <p:sp>
        <p:nvSpPr>
          <p:cNvPr id="9" name="Prostokąt 8"/>
          <p:cNvSpPr/>
          <p:nvPr userDrawn="1"/>
        </p:nvSpPr>
        <p:spPr>
          <a:xfrm>
            <a:off x="0" y="500042"/>
            <a:ext cx="928662" cy="1071570"/>
          </a:xfrm>
          <a:prstGeom prst="rect">
            <a:avLst/>
          </a:prstGeom>
          <a:solidFill>
            <a:srgbClr val="FFFFFF">
              <a:alpha val="6588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9C9FAB9-179D-4116-B695-C4479EE4FB07}" type="datetimeFigureOut">
              <a:rPr lang="pl-PL" smtClean="0"/>
              <a:pPr/>
              <a:t>2017-10-22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6DD8FCD-8D0E-493F-A582-8FE538A0A3AB}" type="slidenum">
              <a:rPr lang="pl-PL" smtClean="0"/>
              <a:pPr/>
              <a:t>‹#›</a:t>
            </a:fld>
            <a:endParaRPr lang="pl-PL"/>
          </a:p>
        </p:txBody>
      </p:sp>
      <p:pic>
        <p:nvPicPr>
          <p:cNvPr id="8" name="Obraz 7" descr="dekor2.png"/>
          <p:cNvPicPr>
            <a:picLocks noChangeAspect="1"/>
          </p:cNvPicPr>
          <p:nvPr userDrawn="1"/>
        </p:nvPicPr>
        <p:blipFill>
          <a:blip r:embed="rId2"/>
          <a:srcRect l="470" t="31482" b="38888"/>
          <a:stretch>
            <a:fillRect/>
          </a:stretch>
        </p:blipFill>
        <p:spPr>
          <a:xfrm>
            <a:off x="0" y="554638"/>
            <a:ext cx="937627" cy="945528"/>
          </a:xfrm>
          <a:prstGeom prst="rect">
            <a:avLst/>
          </a:prstGeom>
        </p:spPr>
      </p:pic>
      <p:sp>
        <p:nvSpPr>
          <p:cNvPr id="9" name="Prostokąt 8"/>
          <p:cNvSpPr/>
          <p:nvPr userDrawn="1"/>
        </p:nvSpPr>
        <p:spPr>
          <a:xfrm>
            <a:off x="0" y="500042"/>
            <a:ext cx="928662" cy="1071570"/>
          </a:xfrm>
          <a:prstGeom prst="rect">
            <a:avLst/>
          </a:prstGeom>
          <a:solidFill>
            <a:srgbClr val="FFFFFF">
              <a:alpha val="6588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Obraz 22" descr="Obraz1.jpg"/>
          <p:cNvPicPr>
            <a:picLocks noChangeAspect="1"/>
          </p:cNvPicPr>
          <p:nvPr userDrawn="1"/>
        </p:nvPicPr>
        <p:blipFill>
          <a:blip r:embed="rId13"/>
          <a:srcRect t="123" r="7247" b="3027"/>
          <a:stretch>
            <a:fillRect/>
          </a:stretch>
        </p:blipFill>
        <p:spPr>
          <a:xfrm>
            <a:off x="0" y="0"/>
            <a:ext cx="9135532" cy="6858000"/>
          </a:xfrm>
          <a:prstGeom prst="rect">
            <a:avLst/>
          </a:prstGeom>
        </p:spPr>
      </p:pic>
      <p:sp>
        <p:nvSpPr>
          <p:cNvPr id="4" name="Prostokąt 3"/>
          <p:cNvSpPr/>
          <p:nvPr userDrawn="1"/>
        </p:nvSpPr>
        <p:spPr>
          <a:xfrm>
            <a:off x="0" y="6237312"/>
            <a:ext cx="9135532" cy="6206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4" name="pole tekstowe 23"/>
          <p:cNvSpPr txBox="1"/>
          <p:nvPr userDrawn="1"/>
        </p:nvSpPr>
        <p:spPr>
          <a:xfrm>
            <a:off x="214282" y="6473516"/>
            <a:ext cx="38576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i="1" dirty="0" smtClean="0">
                <a:solidFill>
                  <a:schemeClr val="bg1">
                    <a:lumMod val="50000"/>
                  </a:schemeClr>
                </a:solidFill>
              </a:rPr>
              <a:t>Zainwestujmy razem w środowisko</a:t>
            </a:r>
            <a:endParaRPr lang="pl-PL" sz="1400" i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1142976" y="357174"/>
            <a:ext cx="7543824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dirty="0" smtClean="0"/>
              <a:t>Kliknij, aby edytować styl</a:t>
            </a:r>
            <a:endParaRPr lang="pl-PL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142976" y="1600200"/>
            <a:ext cx="7543824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dirty="0" smtClean="0"/>
              <a:t>Kliknij, aby edytować style wzorca tekstu</a:t>
            </a:r>
          </a:p>
          <a:p>
            <a:pPr lvl="1"/>
            <a:r>
              <a:rPr lang="pl-PL" dirty="0" smtClean="0"/>
              <a:t>Drugi poziom</a:t>
            </a:r>
          </a:p>
          <a:p>
            <a:pPr lvl="2"/>
            <a:r>
              <a:rPr lang="pl-PL" dirty="0" smtClean="0"/>
              <a:t>Trzeci poziom</a:t>
            </a:r>
          </a:p>
          <a:p>
            <a:pPr lvl="3"/>
            <a:r>
              <a:rPr lang="pl-PL" dirty="0" smtClean="0"/>
              <a:t>Czwarty poziom</a:t>
            </a:r>
          </a:p>
          <a:p>
            <a:pPr lvl="4"/>
            <a:r>
              <a:rPr lang="pl-PL" dirty="0" smtClean="0"/>
              <a:t>Piąty poziom</a:t>
            </a:r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pic>
        <p:nvPicPr>
          <p:cNvPr id="8" name="Obraz 7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257804" y="6305458"/>
            <a:ext cx="2418652" cy="507917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rostokąt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3074" name="Picture 2" descr="H:\Grupy\DL\FOTOLIA\Fotolia_65208503_M.jpg"/>
          <p:cNvPicPr>
            <a:picLocks noChangeAspect="1" noChangeArrowheads="1"/>
          </p:cNvPicPr>
          <p:nvPr/>
        </p:nvPicPr>
        <p:blipFill rotWithShape="1">
          <a:blip r:embed="rId3"/>
          <a:srcRect r="3760" b="2747"/>
          <a:stretch/>
        </p:blipFill>
        <p:spPr bwMode="auto">
          <a:xfrm>
            <a:off x="-1" y="-90011"/>
            <a:ext cx="9144001" cy="6183307"/>
          </a:xfrm>
          <a:prstGeom prst="rect">
            <a:avLst/>
          </a:prstGeom>
          <a:noFill/>
        </p:spPr>
      </p:pic>
      <p:sp>
        <p:nvSpPr>
          <p:cNvPr id="10" name="Prostokąt 9"/>
          <p:cNvSpPr/>
          <p:nvPr/>
        </p:nvSpPr>
        <p:spPr>
          <a:xfrm>
            <a:off x="0" y="3922384"/>
            <a:ext cx="9144000" cy="442720"/>
          </a:xfrm>
          <a:prstGeom prst="rect">
            <a:avLst/>
          </a:prstGeom>
          <a:solidFill>
            <a:schemeClr val="bg1">
              <a:lumMod val="95000"/>
              <a:alpha val="56078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" name="Prostokąt 11"/>
          <p:cNvSpPr/>
          <p:nvPr/>
        </p:nvSpPr>
        <p:spPr>
          <a:xfrm>
            <a:off x="13265" y="2898229"/>
            <a:ext cx="9144000" cy="979531"/>
          </a:xfrm>
          <a:prstGeom prst="rect">
            <a:avLst/>
          </a:prstGeom>
          <a:solidFill>
            <a:schemeClr val="bg1">
              <a:lumMod val="95000"/>
              <a:alpha val="56078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6" name="pole tekstowe 25"/>
          <p:cNvSpPr txBox="1"/>
          <p:nvPr/>
        </p:nvSpPr>
        <p:spPr>
          <a:xfrm>
            <a:off x="3214646" y="2138032"/>
            <a:ext cx="59293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i="1" dirty="0" smtClean="0">
                <a:latin typeface="+mj-lt"/>
                <a:cs typeface="Arial" pitchFamily="34" charset="0"/>
              </a:rPr>
              <a:t>Z a i n w e s t u j m y   </a:t>
            </a:r>
            <a:r>
              <a:rPr lang="pl-PL" sz="2000" i="1" dirty="0" err="1" smtClean="0">
                <a:latin typeface="+mj-lt"/>
                <a:cs typeface="Arial" pitchFamily="34" charset="0"/>
              </a:rPr>
              <a:t>r</a:t>
            </a:r>
            <a:r>
              <a:rPr lang="pl-PL" sz="2000" i="1" dirty="0" smtClean="0">
                <a:latin typeface="+mj-lt"/>
                <a:cs typeface="Arial" pitchFamily="34" charset="0"/>
              </a:rPr>
              <a:t> a z e m   w   ś </a:t>
            </a:r>
            <a:r>
              <a:rPr lang="pl-PL" sz="2000" i="1" dirty="0" err="1" smtClean="0">
                <a:latin typeface="+mj-lt"/>
                <a:cs typeface="Arial" pitchFamily="34" charset="0"/>
              </a:rPr>
              <a:t>r</a:t>
            </a:r>
            <a:r>
              <a:rPr lang="pl-PL" sz="2000" i="1" dirty="0" smtClean="0">
                <a:latin typeface="+mj-lt"/>
                <a:cs typeface="Arial" pitchFamily="34" charset="0"/>
              </a:rPr>
              <a:t> o d o w i s k o</a:t>
            </a:r>
            <a:endParaRPr lang="pl-PL" sz="2000" i="1" dirty="0">
              <a:latin typeface="+mj-lt"/>
              <a:cs typeface="Arial" pitchFamily="34" charset="0"/>
            </a:endParaRPr>
          </a:p>
        </p:txBody>
      </p:sp>
      <p:sp>
        <p:nvSpPr>
          <p:cNvPr id="7" name="pole tekstowe 6"/>
          <p:cNvSpPr txBox="1"/>
          <p:nvPr/>
        </p:nvSpPr>
        <p:spPr>
          <a:xfrm>
            <a:off x="70968" y="3026276"/>
            <a:ext cx="9073032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pl-PL" sz="2700" b="1" dirty="0">
                <a:solidFill>
                  <a:srgbClr val="005696"/>
                </a:solidFill>
              </a:rPr>
              <a:t>Narodowy Fundusz Ochrony </a:t>
            </a:r>
            <a:r>
              <a:rPr lang="pl-PL" sz="2700" b="1" dirty="0" smtClean="0">
                <a:solidFill>
                  <a:srgbClr val="005696"/>
                </a:solidFill>
              </a:rPr>
              <a:t>Środowiska i Gospodarki Wodnej w </a:t>
            </a:r>
            <a:r>
              <a:rPr lang="pl-PL" sz="2700" b="1" dirty="0">
                <a:solidFill>
                  <a:srgbClr val="005696"/>
                </a:solidFill>
              </a:rPr>
              <a:t>polskim systemie finansowania </a:t>
            </a:r>
            <a:r>
              <a:rPr lang="pl-PL" sz="2700" b="1" dirty="0" smtClean="0">
                <a:solidFill>
                  <a:srgbClr val="005696"/>
                </a:solidFill>
              </a:rPr>
              <a:t>ochrony środowiska</a:t>
            </a:r>
          </a:p>
          <a:p>
            <a:pPr algn="r">
              <a:spcAft>
                <a:spcPts val="600"/>
              </a:spcAft>
            </a:pPr>
            <a:r>
              <a:rPr lang="pl-PL" sz="2700" b="1" dirty="0" smtClean="0">
                <a:solidFill>
                  <a:srgbClr val="005696"/>
                </a:solidFill>
              </a:rPr>
              <a:t>w obszarze gospodarki wodno-ściekowej</a:t>
            </a:r>
          </a:p>
        </p:txBody>
      </p:sp>
      <p:pic>
        <p:nvPicPr>
          <p:cNvPr id="3" name="Obraz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652120" y="6169364"/>
            <a:ext cx="3066724" cy="644012"/>
          </a:xfrm>
          <a:prstGeom prst="rect">
            <a:avLst/>
          </a:prstGeom>
        </p:spPr>
      </p:pic>
      <p:sp>
        <p:nvSpPr>
          <p:cNvPr id="9" name="pole tekstowe 8"/>
          <p:cNvSpPr txBox="1"/>
          <p:nvPr/>
        </p:nvSpPr>
        <p:spPr>
          <a:xfrm>
            <a:off x="70968" y="5054550"/>
            <a:ext cx="74168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b="1" dirty="0" smtClean="0"/>
              <a:t>dr Kazimierz Kujda</a:t>
            </a:r>
          </a:p>
          <a:p>
            <a:r>
              <a:rPr lang="pl-PL" sz="2400" b="1" dirty="0" smtClean="0"/>
              <a:t>Prezes Zarządu NFOŚiGW</a:t>
            </a:r>
            <a:endParaRPr lang="pl-PL" sz="2400" b="1" dirty="0"/>
          </a:p>
        </p:txBody>
      </p:sp>
      <p:sp>
        <p:nvSpPr>
          <p:cNvPr id="13" name="pole tekstowe 12"/>
          <p:cNvSpPr txBox="1"/>
          <p:nvPr/>
        </p:nvSpPr>
        <p:spPr>
          <a:xfrm>
            <a:off x="5940152" y="5382616"/>
            <a:ext cx="37799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b="1" dirty="0" smtClean="0">
                <a:solidFill>
                  <a:srgbClr val="FFFFFF"/>
                </a:solidFill>
              </a:rPr>
              <a:t>Lwów,</a:t>
            </a:r>
            <a:r>
              <a:rPr lang="pl-PL" sz="2000" b="1" dirty="0">
                <a:solidFill>
                  <a:srgbClr val="FFFFFF"/>
                </a:solidFill>
              </a:rPr>
              <a:t> 5 </a:t>
            </a:r>
            <a:r>
              <a:rPr lang="pl-PL" sz="2000" b="1" dirty="0" smtClean="0">
                <a:solidFill>
                  <a:schemeClr val="bg1"/>
                </a:solidFill>
              </a:rPr>
              <a:t>października 2017 r.</a:t>
            </a:r>
            <a:endParaRPr lang="pl-PL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069110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>
            <a:spLocks noChangeArrowheads="1"/>
          </p:cNvSpPr>
          <p:nvPr/>
        </p:nvSpPr>
        <p:spPr bwMode="auto">
          <a:xfrm>
            <a:off x="971600" y="620688"/>
            <a:ext cx="7920880" cy="6727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1463" lvl="0" indent="-271463"/>
            <a:r>
              <a:rPr lang="pl-PL" sz="2400" b="1" dirty="0" smtClean="0"/>
              <a:t>Udział </a:t>
            </a:r>
            <a:r>
              <a:rPr lang="pl-PL" sz="2400" b="1" dirty="0"/>
              <a:t>Narodowego Funduszu w finansowaniu gospodarki wodno-ściekowej, w tym w realizacji KPOŚK</a:t>
            </a:r>
          </a:p>
        </p:txBody>
      </p:sp>
      <p:sp>
        <p:nvSpPr>
          <p:cNvPr id="3" name="pole tekstowe 12"/>
          <p:cNvSpPr txBox="1">
            <a:spLocks noChangeArrowheads="1"/>
          </p:cNvSpPr>
          <p:nvPr/>
        </p:nvSpPr>
        <p:spPr bwMode="auto">
          <a:xfrm>
            <a:off x="350331" y="1484784"/>
            <a:ext cx="8793669" cy="57502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68288" lvl="1" indent="-268288">
              <a:lnSpc>
                <a:spcPts val="2500"/>
              </a:lnSpc>
              <a:spcBef>
                <a:spcPts val="1000"/>
              </a:spcBef>
              <a:buClr>
                <a:schemeClr val="bg1">
                  <a:lumMod val="50000"/>
                </a:schemeClr>
              </a:buClr>
            </a:pPr>
            <a:r>
              <a:rPr lang="pl-PL" sz="2000" b="1" dirty="0" smtClean="0">
                <a:solidFill>
                  <a:srgbClr val="0070C0"/>
                </a:solidFill>
              </a:rPr>
              <a:t>1</a:t>
            </a:r>
            <a:r>
              <a:rPr lang="pl-PL" b="1" dirty="0" smtClean="0">
                <a:solidFill>
                  <a:srgbClr val="0070C0"/>
                </a:solidFill>
              </a:rPr>
              <a:t>.  </a:t>
            </a:r>
            <a:r>
              <a:rPr lang="pl-PL" b="1" dirty="0">
                <a:solidFill>
                  <a:srgbClr val="0070C0"/>
                </a:solidFill>
              </a:rPr>
              <a:t>Udział Narodowego Funduszu w finansowaniu gospodarki wodno-ściekowej w latach 1989-2016, w tym z wykorzystaniem środków Unii Europejskiej:</a:t>
            </a:r>
          </a:p>
          <a:p>
            <a:pPr marL="534988" indent="-266700">
              <a:lnSpc>
                <a:spcPts val="2500"/>
              </a:lnSpc>
              <a:buFont typeface="Arial" panose="020B0604020202020204" pitchFamily="34" charset="0"/>
              <a:buChar char="•"/>
            </a:pPr>
            <a:r>
              <a:rPr lang="pl-PL" sz="1700" dirty="0"/>
              <a:t>liczba zawartych umów – ok. </a:t>
            </a:r>
            <a:r>
              <a:rPr lang="pl-PL" b="1" dirty="0"/>
              <a:t>4 000</a:t>
            </a:r>
            <a:r>
              <a:rPr lang="pl-PL" sz="1700" dirty="0"/>
              <a:t>,</a:t>
            </a:r>
          </a:p>
          <a:p>
            <a:pPr marL="534988" indent="-266700">
              <a:lnSpc>
                <a:spcPts val="2500"/>
              </a:lnSpc>
              <a:buFont typeface="Arial" panose="020B0604020202020204" pitchFamily="34" charset="0"/>
              <a:buChar char="•"/>
            </a:pPr>
            <a:r>
              <a:rPr lang="pl-PL" sz="1700" dirty="0"/>
              <a:t>kwota zawartych umów – </a:t>
            </a:r>
            <a:r>
              <a:rPr lang="pl-PL" sz="1700" dirty="0" smtClean="0"/>
              <a:t>ponad </a:t>
            </a:r>
            <a:r>
              <a:rPr lang="pl-PL" b="1" dirty="0" smtClean="0"/>
              <a:t>7,2</a:t>
            </a:r>
            <a:r>
              <a:rPr lang="pl-PL" sz="1600" b="1" dirty="0" smtClean="0"/>
              <a:t> </a:t>
            </a:r>
            <a:r>
              <a:rPr lang="pl-PL" sz="1700" dirty="0"/>
              <a:t>mld euro,</a:t>
            </a:r>
          </a:p>
          <a:p>
            <a:pPr marL="534988" indent="-266700">
              <a:lnSpc>
                <a:spcPts val="2500"/>
              </a:lnSpc>
              <a:buFont typeface="Arial" panose="020B0604020202020204" pitchFamily="34" charset="0"/>
              <a:buChar char="•"/>
            </a:pPr>
            <a:r>
              <a:rPr lang="pl-PL" sz="1700" dirty="0"/>
              <a:t>wartość dofinansowanych przedsięwzięć – </a:t>
            </a:r>
            <a:r>
              <a:rPr lang="pl-PL" b="1" dirty="0"/>
              <a:t>20,8</a:t>
            </a:r>
            <a:r>
              <a:rPr lang="pl-PL" sz="1700" dirty="0"/>
              <a:t> </a:t>
            </a:r>
            <a:r>
              <a:rPr lang="pl-PL" sz="1700"/>
              <a:t>mld </a:t>
            </a:r>
            <a:r>
              <a:rPr lang="pl-PL" sz="1700" smtClean="0"/>
              <a:t>euro</a:t>
            </a:r>
            <a:r>
              <a:rPr lang="pl-PL" sz="1700" dirty="0"/>
              <a:t>.</a:t>
            </a:r>
            <a:endParaRPr lang="pl-PL" sz="1700" dirty="0" smtClean="0"/>
          </a:p>
          <a:p>
            <a:pPr marL="268288">
              <a:lnSpc>
                <a:spcPts val="2500"/>
              </a:lnSpc>
            </a:pPr>
            <a:r>
              <a:rPr lang="pl-PL" sz="1700" b="1" dirty="0" smtClean="0">
                <a:solidFill>
                  <a:srgbClr val="0070C0"/>
                </a:solidFill>
              </a:rPr>
              <a:t>Efekty rzeczowe i ekologiczne:</a:t>
            </a:r>
            <a:endParaRPr lang="pl-PL" sz="1700" b="1" dirty="0">
              <a:solidFill>
                <a:srgbClr val="0070C0"/>
              </a:solidFill>
            </a:endParaRPr>
          </a:p>
          <a:p>
            <a:pPr marL="534988" indent="-266700">
              <a:lnSpc>
                <a:spcPts val="2500"/>
              </a:lnSpc>
              <a:buFont typeface="Arial" panose="020B0604020202020204" pitchFamily="34" charset="0"/>
              <a:buChar char="•"/>
            </a:pPr>
            <a:r>
              <a:rPr lang="pl-PL" sz="1700" dirty="0"/>
              <a:t>budowa, rozbudowa i modernizacja oczyszczalni ścieków – ponad </a:t>
            </a:r>
            <a:r>
              <a:rPr lang="pl-PL" b="1" dirty="0"/>
              <a:t>1 600 </a:t>
            </a:r>
            <a:r>
              <a:rPr lang="pl-PL" sz="1700" dirty="0"/>
              <a:t>szt.,</a:t>
            </a:r>
          </a:p>
          <a:p>
            <a:pPr marL="534988" indent="-266700">
              <a:lnSpc>
                <a:spcPts val="2500"/>
              </a:lnSpc>
              <a:buFont typeface="Arial" panose="020B0604020202020204" pitchFamily="34" charset="0"/>
              <a:buChar char="•"/>
            </a:pPr>
            <a:r>
              <a:rPr lang="pl-PL" sz="1700" dirty="0"/>
              <a:t>systemy kanalizacyjne – ok. </a:t>
            </a:r>
            <a:r>
              <a:rPr lang="pl-PL" b="1" dirty="0"/>
              <a:t>83</a:t>
            </a:r>
            <a:r>
              <a:rPr lang="pl-PL" sz="1700" dirty="0"/>
              <a:t> tys. km,</a:t>
            </a:r>
          </a:p>
          <a:p>
            <a:pPr marL="534988" indent="-266700">
              <a:lnSpc>
                <a:spcPts val="2500"/>
              </a:lnSpc>
              <a:buFont typeface="Arial" panose="020B0604020202020204" pitchFamily="34" charset="0"/>
              <a:buChar char="•"/>
            </a:pPr>
            <a:r>
              <a:rPr lang="pl-PL" sz="1700" dirty="0"/>
              <a:t>usunięty ładunek zanieczyszczeń – ponad </a:t>
            </a:r>
            <a:r>
              <a:rPr lang="pl-PL" b="1" dirty="0"/>
              <a:t>20</a:t>
            </a:r>
            <a:r>
              <a:rPr lang="pl-PL" sz="1700" dirty="0"/>
              <a:t> mln RLM.</a:t>
            </a:r>
          </a:p>
          <a:p>
            <a:pPr marL="268288" lvl="1" indent="-268288">
              <a:lnSpc>
                <a:spcPts val="2500"/>
              </a:lnSpc>
              <a:spcBef>
                <a:spcPts val="1000"/>
              </a:spcBef>
              <a:buClr>
                <a:schemeClr val="bg1">
                  <a:lumMod val="50000"/>
                </a:schemeClr>
              </a:buClr>
            </a:pPr>
            <a:r>
              <a:rPr lang="pl-PL" sz="2000" b="1" dirty="0" smtClean="0">
                <a:solidFill>
                  <a:srgbClr val="0070C0"/>
                </a:solidFill>
              </a:rPr>
              <a:t>2</a:t>
            </a:r>
            <a:r>
              <a:rPr lang="pl-PL" b="1" dirty="0">
                <a:solidFill>
                  <a:srgbClr val="0070C0"/>
                </a:solidFill>
              </a:rPr>
              <a:t>.  Co teraz robimy w PO IiŚ 2014-2020 – działanie 2.3 (Gospodarka wodno-ściekowa w aglomeracjach)?</a:t>
            </a:r>
          </a:p>
          <a:p>
            <a:pPr marL="534988" lvl="1" indent="-266700">
              <a:lnSpc>
                <a:spcPts val="25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pl-PL" b="1" dirty="0"/>
              <a:t>208</a:t>
            </a:r>
            <a:r>
              <a:rPr lang="pl-PL" sz="1700" dirty="0"/>
              <a:t> podpisanych umów, na kwotę dofinansowania UE – </a:t>
            </a:r>
            <a:r>
              <a:rPr lang="pl-PL" b="1" dirty="0"/>
              <a:t>941</a:t>
            </a:r>
            <a:r>
              <a:rPr lang="pl-PL" sz="1700" dirty="0"/>
              <a:t> mln </a:t>
            </a:r>
            <a:r>
              <a:rPr lang="pl-PL" sz="1700" dirty="0" smtClean="0"/>
              <a:t>euro, </a:t>
            </a:r>
            <a:r>
              <a:rPr lang="pl-PL" sz="1700" dirty="0"/>
              <a:t>wartość projektów </a:t>
            </a:r>
            <a:r>
              <a:rPr lang="pl-PL" b="1" dirty="0"/>
              <a:t>1,8</a:t>
            </a:r>
            <a:r>
              <a:rPr lang="pl-PL" sz="1700" dirty="0"/>
              <a:t> mld </a:t>
            </a:r>
            <a:r>
              <a:rPr lang="pl-PL" sz="1700" dirty="0" smtClean="0"/>
              <a:t>euro,</a:t>
            </a:r>
          </a:p>
          <a:p>
            <a:pPr marL="534988" lvl="1" indent="-266700">
              <a:lnSpc>
                <a:spcPts val="25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pl-PL" b="1" dirty="0"/>
              <a:t>508</a:t>
            </a:r>
            <a:r>
              <a:rPr lang="pl-PL" sz="1700" dirty="0"/>
              <a:t> złożonych wniosków na wnioskowaną kwotę </a:t>
            </a:r>
            <a:r>
              <a:rPr lang="pl-PL" sz="1700" dirty="0" smtClean="0"/>
              <a:t>dofinansowania </a:t>
            </a:r>
            <a:r>
              <a:rPr lang="pl-PL" sz="1700" dirty="0"/>
              <a:t>UE </a:t>
            </a:r>
            <a:r>
              <a:rPr lang="pl-PL" b="1" dirty="0"/>
              <a:t>2,4</a:t>
            </a:r>
            <a:r>
              <a:rPr lang="pl-PL" sz="1700" dirty="0"/>
              <a:t> mld </a:t>
            </a:r>
            <a:r>
              <a:rPr lang="pl-PL" sz="1700" dirty="0" smtClean="0"/>
              <a:t>euro.</a:t>
            </a:r>
            <a:endParaRPr lang="pl-PL" sz="1700" dirty="0"/>
          </a:p>
          <a:p>
            <a:pPr marL="534988" lvl="1" indent="-266700">
              <a:lnSpc>
                <a:spcPts val="1500"/>
              </a:lnSpc>
              <a:spcBef>
                <a:spcPts val="1000"/>
              </a:spcBef>
              <a:buClr>
                <a:schemeClr val="bg1">
                  <a:lumMod val="50000"/>
                </a:schemeClr>
              </a:buClr>
              <a:buFont typeface="Arial" panose="020B0604020202020204" pitchFamily="34" charset="0"/>
              <a:buChar char="•"/>
            </a:pPr>
            <a:endParaRPr lang="pl-PL" sz="1550" dirty="0" smtClean="0"/>
          </a:p>
          <a:p>
            <a:pPr marL="534988" lvl="1" indent="-266700">
              <a:lnSpc>
                <a:spcPts val="1500"/>
              </a:lnSpc>
              <a:spcBef>
                <a:spcPts val="1000"/>
              </a:spcBef>
              <a:buClr>
                <a:schemeClr val="bg1">
                  <a:lumMod val="50000"/>
                </a:schemeClr>
              </a:buClr>
              <a:buFont typeface="Arial" panose="020B0604020202020204" pitchFamily="34" charset="0"/>
              <a:buChar char="•"/>
            </a:pPr>
            <a:endParaRPr lang="pl-PL" sz="1550" dirty="0"/>
          </a:p>
          <a:p>
            <a:pPr marL="820737" lvl="2" indent="-285750">
              <a:buFont typeface="Courier New" panose="02070309020205020404" pitchFamily="49" charset="0"/>
              <a:buChar char="o"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xmlns="" val="14462675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>
            <a:spLocks noChangeArrowheads="1"/>
          </p:cNvSpPr>
          <p:nvPr/>
        </p:nvSpPr>
        <p:spPr bwMode="auto">
          <a:xfrm>
            <a:off x="971600" y="620688"/>
            <a:ext cx="7920880" cy="6727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1463" indent="-271463"/>
            <a:r>
              <a:rPr lang="pl-PL" sz="2400" b="1" dirty="0" smtClean="0"/>
              <a:t>Uwarunkowania </a:t>
            </a:r>
            <a:r>
              <a:rPr lang="pl-PL" sz="2400" b="1" dirty="0" smtClean="0"/>
              <a:t>w zakresie </a:t>
            </a:r>
            <a:r>
              <a:rPr lang="pl-PL" sz="2400" b="1" dirty="0"/>
              <a:t>ochrony środowiska w obszarze gospodarki wodno-ściekowej w Polsce</a:t>
            </a:r>
          </a:p>
        </p:txBody>
      </p:sp>
      <p:sp>
        <p:nvSpPr>
          <p:cNvPr id="3" name="pole tekstowe 12"/>
          <p:cNvSpPr txBox="1">
            <a:spLocks noChangeArrowheads="1"/>
          </p:cNvSpPr>
          <p:nvPr/>
        </p:nvSpPr>
        <p:spPr bwMode="auto">
          <a:xfrm>
            <a:off x="288573" y="2132856"/>
            <a:ext cx="8568952" cy="34958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68288" lvl="1" indent="-268288">
              <a:lnSpc>
                <a:spcPts val="2500"/>
              </a:lnSpc>
              <a:spcBef>
                <a:spcPts val="1000"/>
              </a:spcBef>
              <a:buClr>
                <a:schemeClr val="bg1">
                  <a:lumMod val="50000"/>
                </a:schemeClr>
              </a:buClr>
            </a:pPr>
            <a:r>
              <a:rPr lang="pl-PL" sz="2000" b="1" dirty="0" smtClean="0">
                <a:solidFill>
                  <a:srgbClr val="0070C0"/>
                </a:solidFill>
              </a:rPr>
              <a:t>1</a:t>
            </a:r>
            <a:r>
              <a:rPr lang="pl-PL" b="1" dirty="0" smtClean="0">
                <a:solidFill>
                  <a:srgbClr val="0070C0"/>
                </a:solidFill>
              </a:rPr>
              <a:t>.  Dyrektywa </a:t>
            </a:r>
            <a:r>
              <a:rPr lang="pl-PL" b="1" dirty="0">
                <a:solidFill>
                  <a:srgbClr val="0070C0"/>
                </a:solidFill>
              </a:rPr>
              <a:t>91/271/EWG – jedna z ważniejszych dyrektyw Unii Europejskie dotycząca oczyszczania ścieków </a:t>
            </a:r>
            <a:r>
              <a:rPr lang="pl-PL" b="1" dirty="0" smtClean="0">
                <a:solidFill>
                  <a:srgbClr val="0070C0"/>
                </a:solidFill>
              </a:rPr>
              <a:t>komunalnych</a:t>
            </a:r>
            <a:endParaRPr lang="pl-PL" b="1" dirty="0">
              <a:solidFill>
                <a:srgbClr val="0070C0"/>
              </a:solidFill>
            </a:endParaRPr>
          </a:p>
          <a:p>
            <a:pPr marL="268288" lvl="1" indent="-268288">
              <a:lnSpc>
                <a:spcPts val="2500"/>
              </a:lnSpc>
              <a:spcBef>
                <a:spcPts val="2000"/>
              </a:spcBef>
              <a:buClr>
                <a:schemeClr val="bg1">
                  <a:lumMod val="50000"/>
                </a:schemeClr>
              </a:buClr>
            </a:pPr>
            <a:r>
              <a:rPr lang="pl-PL" sz="2000" b="1" dirty="0" smtClean="0">
                <a:solidFill>
                  <a:srgbClr val="0070C0"/>
                </a:solidFill>
              </a:rPr>
              <a:t>2</a:t>
            </a:r>
            <a:r>
              <a:rPr lang="pl-PL" sz="1600" b="1" dirty="0" smtClean="0">
                <a:solidFill>
                  <a:srgbClr val="0070C0"/>
                </a:solidFill>
              </a:rPr>
              <a:t>.  </a:t>
            </a:r>
            <a:r>
              <a:rPr lang="pl-PL" b="1" dirty="0">
                <a:solidFill>
                  <a:srgbClr val="0070C0"/>
                </a:solidFill>
              </a:rPr>
              <a:t>Krajowy Program Oczyszczania Ścieków Komunalnych (KPOŚK) – główny instrument wdrażania tej dyrektywy w Polsce:</a:t>
            </a:r>
          </a:p>
          <a:p>
            <a:pPr marL="534988" lvl="1" indent="-266700">
              <a:lnSpc>
                <a:spcPts val="2500"/>
              </a:lnSpc>
              <a:buFont typeface="Arial" panose="020B0604020202020204" pitchFamily="34" charset="0"/>
              <a:buChar char="•"/>
            </a:pPr>
            <a:r>
              <a:rPr lang="pl-PL" sz="1700" dirty="0"/>
              <a:t>został opracowany w 2003 r</a:t>
            </a:r>
            <a:r>
              <a:rPr lang="pl-PL" sz="1700" dirty="0" smtClean="0"/>
              <a:t>.,</a:t>
            </a:r>
          </a:p>
          <a:p>
            <a:pPr marL="534988" lvl="1" indent="-266700">
              <a:lnSpc>
                <a:spcPts val="2500"/>
              </a:lnSpc>
              <a:buFont typeface="Arial" panose="020B0604020202020204" pitchFamily="34" charset="0"/>
              <a:buChar char="•"/>
            </a:pPr>
            <a:r>
              <a:rPr lang="pl-PL" sz="1700" dirty="0" smtClean="0"/>
              <a:t>w </a:t>
            </a:r>
            <a:r>
              <a:rPr lang="pl-PL" sz="1700" dirty="0"/>
              <a:t>lipcu 2017 r. została przyjęta przez Rząd </a:t>
            </a:r>
            <a:r>
              <a:rPr lang="pl-PL" sz="1700" dirty="0" smtClean="0"/>
              <a:t>Polski już </a:t>
            </a:r>
            <a:r>
              <a:rPr lang="pl-PL" sz="1700" dirty="0"/>
              <a:t>jego </a:t>
            </a:r>
            <a:r>
              <a:rPr lang="pl-PL" b="1" dirty="0"/>
              <a:t>5</a:t>
            </a:r>
            <a:r>
              <a:rPr lang="pl-PL" sz="1700" dirty="0"/>
              <a:t>. aktualizacja,</a:t>
            </a:r>
          </a:p>
          <a:p>
            <a:pPr marL="534988" lvl="1" indent="-266700">
              <a:lnSpc>
                <a:spcPts val="2500"/>
              </a:lnSpc>
              <a:buFont typeface="Arial" panose="020B0604020202020204" pitchFamily="34" charset="0"/>
              <a:buChar char="•"/>
            </a:pPr>
            <a:r>
              <a:rPr lang="pl-PL" sz="1700" dirty="0"/>
              <a:t>liczba wyznaczonych aglomeracji objętych programem – </a:t>
            </a:r>
            <a:r>
              <a:rPr lang="pl-PL" b="1" dirty="0"/>
              <a:t>1 502</a:t>
            </a:r>
            <a:r>
              <a:rPr lang="pl-PL" sz="1700" dirty="0"/>
              <a:t>,</a:t>
            </a:r>
          </a:p>
          <a:p>
            <a:pPr marL="534988" lvl="1" indent="-266700">
              <a:lnSpc>
                <a:spcPts val="2500"/>
              </a:lnSpc>
              <a:buFont typeface="Arial" panose="020B0604020202020204" pitchFamily="34" charset="0"/>
              <a:buChar char="•"/>
            </a:pPr>
            <a:r>
              <a:rPr lang="pl-PL" sz="1700" dirty="0"/>
              <a:t>liczba komunalnych oczyszczalni ścieków – </a:t>
            </a:r>
            <a:r>
              <a:rPr lang="pl-PL" b="1" dirty="0"/>
              <a:t>1 769</a:t>
            </a:r>
            <a:r>
              <a:rPr lang="pl-PL" sz="1700" dirty="0"/>
              <a:t>,</a:t>
            </a:r>
          </a:p>
          <a:p>
            <a:pPr marL="534988" lvl="1" indent="-266700">
              <a:lnSpc>
                <a:spcPts val="2500"/>
              </a:lnSpc>
              <a:buFont typeface="Arial" panose="020B0604020202020204" pitchFamily="34" charset="0"/>
              <a:buChar char="•"/>
            </a:pPr>
            <a:r>
              <a:rPr lang="pl-PL" sz="1700" dirty="0"/>
              <a:t>sumaryczna liczba RLM w aglomeracjach – </a:t>
            </a:r>
            <a:r>
              <a:rPr lang="pl-PL" b="1" dirty="0"/>
              <a:t>38,8</a:t>
            </a:r>
            <a:r>
              <a:rPr lang="pl-PL" sz="1700" dirty="0"/>
              <a:t> mln.</a:t>
            </a:r>
          </a:p>
          <a:p>
            <a:pPr marL="534988" indent="-266700">
              <a:buFont typeface="Arial" panose="020B0604020202020204" pitchFamily="34" charset="0"/>
              <a:buChar char="•"/>
            </a:pPr>
            <a:endParaRPr lang="pl-PL" sz="1700" dirty="0"/>
          </a:p>
        </p:txBody>
      </p:sp>
    </p:spTree>
    <p:extLst>
      <p:ext uri="{BB962C8B-B14F-4D97-AF65-F5344CB8AC3E}">
        <p14:creationId xmlns:p14="http://schemas.microsoft.com/office/powerpoint/2010/main" xmlns="" val="3833914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>
            <a:spLocks noChangeArrowheads="1"/>
          </p:cNvSpPr>
          <p:nvPr/>
        </p:nvSpPr>
        <p:spPr bwMode="auto">
          <a:xfrm>
            <a:off x="971600" y="620688"/>
            <a:ext cx="7920880" cy="6727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1463" lvl="0" indent="-271463"/>
            <a:r>
              <a:rPr lang="pl-PL" sz="2400" b="1" dirty="0" smtClean="0"/>
              <a:t>Projekt „Zaopatrzenie w wodę i oczyszczanie ścieków w Warszawie”</a:t>
            </a:r>
            <a:endParaRPr lang="pl-PL" sz="2400" b="1" dirty="0"/>
          </a:p>
        </p:txBody>
      </p:sp>
      <p:sp>
        <p:nvSpPr>
          <p:cNvPr id="3" name="pole tekstowe 12"/>
          <p:cNvSpPr txBox="1">
            <a:spLocks noChangeArrowheads="1"/>
          </p:cNvSpPr>
          <p:nvPr/>
        </p:nvSpPr>
        <p:spPr bwMode="auto">
          <a:xfrm>
            <a:off x="323528" y="1700808"/>
            <a:ext cx="8712968" cy="25417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lvl="1">
              <a:lnSpc>
                <a:spcPts val="1500"/>
              </a:lnSpc>
              <a:spcBef>
                <a:spcPts val="1000"/>
              </a:spcBef>
              <a:buClr>
                <a:schemeClr val="bg1">
                  <a:lumMod val="50000"/>
                </a:schemeClr>
              </a:buClr>
            </a:pPr>
            <a:r>
              <a:rPr lang="pl-PL" b="1" dirty="0" smtClean="0">
                <a:solidFill>
                  <a:srgbClr val="0070C0"/>
                </a:solidFill>
              </a:rPr>
              <a:t>Projekt „</a:t>
            </a:r>
            <a:r>
              <a:rPr lang="pl-PL" b="1" dirty="0" smtClean="0">
                <a:solidFill>
                  <a:srgbClr val="0070C0"/>
                </a:solidFill>
              </a:rPr>
              <a:t>Czajka”</a:t>
            </a:r>
            <a:endParaRPr lang="pl-PL" b="1" dirty="0">
              <a:solidFill>
                <a:srgbClr val="0070C0"/>
              </a:solidFill>
            </a:endParaRPr>
          </a:p>
          <a:p>
            <a:pPr marL="534988" lvl="1" indent="-266700">
              <a:lnSpc>
                <a:spcPts val="1700"/>
              </a:lnSpc>
              <a:spcBef>
                <a:spcPts val="600"/>
              </a:spcBef>
              <a:buSzPct val="100000"/>
              <a:buFont typeface="Arial" pitchFamily="34" charset="0"/>
              <a:buChar char="•"/>
            </a:pPr>
            <a:r>
              <a:rPr lang="pl-PL" sz="1700" dirty="0"/>
              <a:t>faza I </a:t>
            </a:r>
            <a:r>
              <a:rPr lang="pl-PL" sz="1700" dirty="0" err="1"/>
              <a:t>i</a:t>
            </a:r>
            <a:r>
              <a:rPr lang="pl-PL" sz="1700" dirty="0"/>
              <a:t> II – </a:t>
            </a:r>
            <a:r>
              <a:rPr lang="pl-PL" sz="1700" dirty="0" smtClean="0"/>
              <a:t>koszt całkowity – </a:t>
            </a:r>
            <a:r>
              <a:rPr lang="pl-PL" b="1" dirty="0"/>
              <a:t>190</a:t>
            </a:r>
            <a:r>
              <a:rPr lang="pl-PL" sz="1700" dirty="0"/>
              <a:t> mln euro – realizacja w latach 2004-2010,</a:t>
            </a:r>
          </a:p>
          <a:p>
            <a:pPr marL="534988" lvl="1" indent="-266700">
              <a:lnSpc>
                <a:spcPts val="1700"/>
              </a:lnSpc>
              <a:spcBef>
                <a:spcPts val="600"/>
              </a:spcBef>
              <a:buSzPct val="100000"/>
              <a:buFont typeface="Arial" pitchFamily="34" charset="0"/>
              <a:buChar char="•"/>
            </a:pPr>
            <a:r>
              <a:rPr lang="pl-PL" sz="1700" dirty="0"/>
              <a:t>faza III – </a:t>
            </a:r>
            <a:r>
              <a:rPr lang="pl-PL" sz="1700" dirty="0" smtClean="0"/>
              <a:t>koszt całkowity – </a:t>
            </a:r>
            <a:r>
              <a:rPr lang="pl-PL" b="1" dirty="0"/>
              <a:t>632</a:t>
            </a:r>
            <a:r>
              <a:rPr lang="pl-PL" sz="1700" dirty="0"/>
              <a:t> mln euro – realizacja w latach 2005-2012,</a:t>
            </a:r>
          </a:p>
          <a:p>
            <a:pPr marL="534988" lvl="1" indent="-266700">
              <a:lnSpc>
                <a:spcPts val="1700"/>
              </a:lnSpc>
              <a:spcBef>
                <a:spcPts val="600"/>
              </a:spcBef>
              <a:buSzPct val="100000"/>
              <a:buFont typeface="Arial" pitchFamily="34" charset="0"/>
              <a:buChar char="•"/>
            </a:pPr>
            <a:r>
              <a:rPr lang="pl-PL" sz="1700" dirty="0"/>
              <a:t>faza IV – </a:t>
            </a:r>
            <a:r>
              <a:rPr lang="pl-PL" sz="1700" dirty="0" smtClean="0"/>
              <a:t>koszt całkowity – </a:t>
            </a:r>
            <a:r>
              <a:rPr lang="pl-PL" b="1" dirty="0"/>
              <a:t>350</a:t>
            </a:r>
            <a:r>
              <a:rPr lang="pl-PL" sz="1700" dirty="0"/>
              <a:t> mln </a:t>
            </a:r>
            <a:r>
              <a:rPr lang="pl-PL" sz="1700" dirty="0" smtClean="0"/>
              <a:t>euro</a:t>
            </a:r>
            <a:r>
              <a:rPr lang="pl-PL" sz="1700" dirty="0"/>
              <a:t> – realizacja w latach 2008-2015,</a:t>
            </a:r>
          </a:p>
          <a:p>
            <a:pPr marL="534988" lvl="1" indent="-266700">
              <a:lnSpc>
                <a:spcPts val="1700"/>
              </a:lnSpc>
              <a:spcBef>
                <a:spcPts val="600"/>
              </a:spcBef>
              <a:buSzPct val="100000"/>
              <a:buFont typeface="Arial" pitchFamily="34" charset="0"/>
              <a:buChar char="•"/>
            </a:pPr>
            <a:r>
              <a:rPr lang="pl-PL" sz="1700" dirty="0"/>
              <a:t>faza V – koszt całkowity – </a:t>
            </a:r>
            <a:r>
              <a:rPr lang="pl-PL" b="1" dirty="0"/>
              <a:t>200</a:t>
            </a:r>
            <a:r>
              <a:rPr lang="pl-PL" sz="1700" dirty="0"/>
              <a:t> mln </a:t>
            </a:r>
            <a:r>
              <a:rPr lang="pl-PL" sz="1700" dirty="0" smtClean="0"/>
              <a:t>euro</a:t>
            </a:r>
            <a:r>
              <a:rPr lang="pl-PL" sz="1700" dirty="0"/>
              <a:t> – realizacja w latach 2016-2021,</a:t>
            </a:r>
          </a:p>
          <a:p>
            <a:pPr marL="534988" lvl="1" indent="-266700">
              <a:lnSpc>
                <a:spcPts val="1700"/>
              </a:lnSpc>
              <a:spcBef>
                <a:spcPts val="600"/>
              </a:spcBef>
              <a:buSzPct val="100000"/>
              <a:buFont typeface="Arial" pitchFamily="34" charset="0"/>
              <a:buChar char="•"/>
            </a:pPr>
            <a:r>
              <a:rPr lang="pl-PL" sz="1700" dirty="0"/>
              <a:t>faza VI – koszt całkowity – </a:t>
            </a:r>
            <a:r>
              <a:rPr lang="pl-PL" b="1" dirty="0"/>
              <a:t>235</a:t>
            </a:r>
            <a:r>
              <a:rPr lang="pl-PL" sz="1700" dirty="0"/>
              <a:t> mln </a:t>
            </a:r>
            <a:r>
              <a:rPr lang="pl-PL" sz="1700" dirty="0" smtClean="0"/>
              <a:t>euro</a:t>
            </a:r>
            <a:r>
              <a:rPr lang="pl-PL" sz="1700" dirty="0"/>
              <a:t> – wrzesień 2017 r. – podpisanie umowy o dofinansowanie – planowany okres realizacji 2015-2023,</a:t>
            </a:r>
          </a:p>
          <a:p>
            <a:pPr marL="534988" lvl="1" indent="-266700">
              <a:lnSpc>
                <a:spcPts val="1700"/>
              </a:lnSpc>
              <a:spcBef>
                <a:spcPts val="600"/>
              </a:spcBef>
              <a:buSzPct val="100000"/>
              <a:buFont typeface="Arial" pitchFamily="34" charset="0"/>
              <a:buChar char="•"/>
            </a:pPr>
            <a:r>
              <a:rPr lang="pl-PL" sz="1700" dirty="0"/>
              <a:t>koszt całkowity faz I-VI – </a:t>
            </a:r>
            <a:r>
              <a:rPr lang="pl-PL" sz="1900" b="1" dirty="0"/>
              <a:t>1.607</a:t>
            </a:r>
            <a:r>
              <a:rPr lang="pl-PL" sz="1700" dirty="0"/>
              <a:t> mln euro.</a:t>
            </a:r>
          </a:p>
          <a:p>
            <a:pPr marL="534988" lvl="1" indent="-266700">
              <a:lnSpc>
                <a:spcPts val="1700"/>
              </a:lnSpc>
              <a:spcBef>
                <a:spcPts val="400"/>
              </a:spcBef>
              <a:buSzPct val="100000"/>
              <a:buFont typeface="Arial" pitchFamily="34" charset="0"/>
              <a:buChar char="•"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xmlns="" val="16194329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42910" y="2786058"/>
            <a:ext cx="8229600" cy="2185990"/>
          </a:xfrm>
        </p:spPr>
        <p:txBody>
          <a:bodyPr>
            <a:noAutofit/>
          </a:bodyPr>
          <a:lstStyle/>
          <a:p>
            <a:pPr marL="0" indent="0" algn="r">
              <a:buNone/>
            </a:pPr>
            <a:r>
              <a:rPr lang="pl-PL" sz="4000" dirty="0" smtClean="0"/>
              <a:t>Dziękuję za uwagę</a:t>
            </a:r>
          </a:p>
        </p:txBody>
      </p:sp>
      <p:sp>
        <p:nvSpPr>
          <p:cNvPr id="4" name="Symbol zastępczy zawartości 2"/>
          <p:cNvSpPr txBox="1">
            <a:spLocks/>
          </p:cNvSpPr>
          <p:nvPr/>
        </p:nvSpPr>
        <p:spPr>
          <a:xfrm>
            <a:off x="642910" y="5243538"/>
            <a:ext cx="8229600" cy="68579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pl-PL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www.nfosigw.gov.pl</a:t>
            </a:r>
            <a:endParaRPr kumimoji="0" lang="pl-PL" sz="40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6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ymbol zastępczy zawartości 2"/>
          <p:cNvSpPr txBox="1">
            <a:spLocks/>
          </p:cNvSpPr>
          <p:nvPr/>
        </p:nvSpPr>
        <p:spPr>
          <a:xfrm>
            <a:off x="642910" y="4286256"/>
            <a:ext cx="8229600" cy="68579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pl-PL" sz="2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55443672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9620</TotalTime>
  <Words>205</Words>
  <Application>Microsoft Office PowerPoint</Application>
  <PresentationFormat>Экран (4:3)</PresentationFormat>
  <Paragraphs>41</Paragraphs>
  <Slides>5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Motyw pakietu Office</vt:lpstr>
      <vt:lpstr>Слайд 1</vt:lpstr>
      <vt:lpstr>Слайд 2</vt:lpstr>
      <vt:lpstr>Слайд 3</vt:lpstr>
      <vt:lpstr>Слайд 4</vt:lpstr>
      <vt:lpstr>Слайд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mpietras</dc:creator>
  <cp:lastModifiedBy>USER</cp:lastModifiedBy>
  <cp:revision>847</cp:revision>
  <cp:lastPrinted>2017-10-03T12:44:10Z</cp:lastPrinted>
  <dcterms:created xsi:type="dcterms:W3CDTF">2014-08-06T13:18:13Z</dcterms:created>
  <dcterms:modified xsi:type="dcterms:W3CDTF">2017-10-22T15:57:52Z</dcterms:modified>
</cp:coreProperties>
</file>