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3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0" r:id="rId2"/>
    <p:sldId id="261" r:id="rId3"/>
    <p:sldId id="271" r:id="rId4"/>
    <p:sldId id="266" r:id="rId5"/>
    <p:sldId id="264" r:id="rId6"/>
    <p:sldId id="273" r:id="rId7"/>
    <p:sldId id="268" r:id="rId8"/>
    <p:sldId id="270" r:id="rId9"/>
    <p:sldId id="27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938" autoAdjust="0"/>
  </p:normalViewPr>
  <p:slideViewPr>
    <p:cSldViewPr>
      <p:cViewPr varScale="1">
        <p:scale>
          <a:sx n="98" d="100"/>
          <a:sy n="98" d="100"/>
        </p:scale>
        <p:origin x="-19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0983606557377074E-2"/>
          <c:y val="6.9767441860465171E-2"/>
          <c:w val="0.93852459016393441"/>
          <c:h val="0.825581395348837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1172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uk-UA" sz="1200" dirty="0" smtClean="0">
                        <a:latin typeface="+mn-lt"/>
                      </a:rPr>
                      <a:t>2</a:t>
                    </a:r>
                    <a:r>
                      <a:rPr lang="uk-UA" dirty="0" smtClean="0"/>
                      <a:t>475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uk-UA" sz="1200" dirty="0" smtClean="0">
                        <a:latin typeface="+mn-lt"/>
                      </a:rPr>
                      <a:t>3</a:t>
                    </a:r>
                    <a:r>
                      <a:rPr lang="uk-UA" dirty="0" smtClean="0"/>
                      <a:t> 850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442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""#,##0"";""\-""#,##0""</c:formatCode>
                <c:ptCount val="2"/>
                <c:pt idx="0">
                  <c:v>5358.0000000006094</c:v>
                </c:pt>
                <c:pt idx="1">
                  <c:v>11556.000000001313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solidFill>
              <a:srgbClr val="FFC000"/>
            </a:solidFill>
            <a:ln w="11721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2849.0000000003242</c:v>
                </c:pt>
                <c:pt idx="1">
                  <c:v>4756.0000000005402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28916864"/>
        <c:axId val="128922368"/>
      </c:barChart>
      <c:catAx>
        <c:axId val="1289168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1721">
            <a:solidFill>
              <a:schemeClr val="tx1"/>
            </a:solidFill>
            <a:prstDash val="solid"/>
          </a:ln>
        </c:spPr>
        <c:crossAx val="12892236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28922368"/>
        <c:scaling>
          <c:orientation val="minMax"/>
          <c:max val="16312.000000000002"/>
          <c:min val="0"/>
        </c:scaling>
        <c:delete val="0"/>
        <c:axPos val="t"/>
        <c:numFmt formatCode="&quot;&quot;#,##0&quot;&quot;;&quot;&quot;\-&quot;&quot;#,##0&quot;&quot;" sourceLinked="1"/>
        <c:majorTickMark val="none"/>
        <c:minorTickMark val="none"/>
        <c:tickLblPos val="none"/>
        <c:spPr>
          <a:ln w="8791">
            <a:noFill/>
          </a:ln>
        </c:spPr>
        <c:crossAx val="128916864"/>
        <c:crosses val="autoZero"/>
        <c:crossBetween val="between"/>
      </c:valAx>
      <c:spPr>
        <a:noFill/>
        <a:ln w="2344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7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uk-UA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0983579452780694E-2"/>
          <c:y val="6.976730075305218E-2"/>
          <c:w val="0.93852459016393441"/>
          <c:h val="0.8488372093023255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12213">
              <a:solidFill>
                <a:srgbClr val="000000"/>
              </a:solidFill>
              <a:prstDash val="solid"/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rgbClr val="000000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uk-UA" b="1" smtClean="0"/>
                      <a:t>2</a:t>
                    </a:r>
                    <a:r>
                      <a:rPr lang="uk-UA" smtClean="0"/>
                      <a:t>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uk-UA" b="1" dirty="0" smtClean="0"/>
                      <a:t>76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4426">
                <a:noFill/>
              </a:ln>
            </c:spPr>
            <c:txPr>
              <a:bodyPr/>
              <a:lstStyle/>
              <a:p>
                <a:pPr>
                  <a:defRPr sz="96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""#,##0"";""\-""#,##0""</c:formatCode>
                <c:ptCount val="2"/>
                <c:pt idx="0">
                  <c:v>30.700000000003488</c:v>
                </c:pt>
                <c:pt idx="1">
                  <c:v>111.40000000001272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solidFill>
              <a:srgbClr val="FFC000"/>
            </a:solidFill>
            <a:ln w="12213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18.700000000002124</c:v>
                </c:pt>
                <c:pt idx="1">
                  <c:v>68.800000000007799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75556864"/>
        <c:axId val="129137280"/>
      </c:barChart>
      <c:catAx>
        <c:axId val="1755568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213">
            <a:solidFill>
              <a:schemeClr val="tx1"/>
            </a:solidFill>
            <a:prstDash val="solid"/>
          </a:ln>
        </c:spPr>
        <c:crossAx val="12913728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29137280"/>
        <c:scaling>
          <c:orientation val="minMax"/>
          <c:max val="180.19999999999996"/>
          <c:min val="0"/>
        </c:scaling>
        <c:delete val="0"/>
        <c:axPos val="t"/>
        <c:numFmt formatCode="&quot;&quot;#,##0&quot;&quot;;&quot;&quot;\-&quot;&quot;#,##0&quot;&quot;" sourceLinked="1"/>
        <c:majorTickMark val="none"/>
        <c:minorTickMark val="none"/>
        <c:tickLblPos val="none"/>
        <c:spPr>
          <a:ln w="9160">
            <a:noFill/>
          </a:ln>
        </c:spPr>
        <c:crossAx val="175556864"/>
        <c:crosses val="autoZero"/>
        <c:crossBetween val="between"/>
      </c:valAx>
      <c:spPr>
        <a:noFill/>
        <a:ln w="2443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54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uk-UA" sz="1100" b="1" i="0" baseline="0">
                <a:effectLst/>
              </a:rPr>
              <a:t>Виробничі показники водовідведення</a:t>
            </a:r>
            <a:endParaRPr lang="ru-RU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ln>
          <a:solidFill>
            <a:schemeClr val="tx1">
              <a:lumMod val="50000"/>
              <a:lumOff val="50000"/>
            </a:schemeClr>
          </a:solidFill>
        </a:ln>
      </c:spPr>
    </c:sideWall>
    <c:backWall>
      <c:thickness val="0"/>
      <c:spPr>
        <a:ln>
          <a:solidFill>
            <a:schemeClr val="tx1">
              <a:lumMod val="50000"/>
              <a:lumOff val="50000"/>
            </a:schemeClr>
          </a:solidFill>
        </a:ln>
      </c:spPr>
    </c:backWall>
    <c:plotArea>
      <c:layout>
        <c:manualLayout>
          <c:layoutTarget val="inner"/>
          <c:xMode val="edge"/>
          <c:yMode val="edge"/>
          <c:x val="5.6764433129040129E-2"/>
          <c:y val="0.13996953952309962"/>
          <c:w val="0.94290617267447319"/>
          <c:h val="0.6839472756710320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2014 рік</c:v>
                </c:pt>
              </c:strCache>
            </c:strRef>
          </c:tx>
          <c:spPr>
            <a:solidFill>
              <a:srgbClr val="CC99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8.8421762057734575E-3"/>
                  <c:y val="0.210317492042426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263264308660185E-2"/>
                  <c:y val="0.210317492042426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473808360103548E-2"/>
                  <c:y val="0.21756953382953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263264308660185E-2"/>
                  <c:y val="-2.17569819354234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4210881028867305E-3"/>
                  <c:y val="8.7027927741693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spPr>
              <a:solidFill>
                <a:srgbClr val="FFFF99"/>
              </a:solidFill>
            </c:spPr>
            <c:txPr>
              <a:bodyPr rot="-5400000" vert="horz"/>
              <a:lstStyle/>
              <a:p>
                <a:pPr>
                  <a:defRPr sz="9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зібрано</c:v>
                </c:pt>
                <c:pt idx="1">
                  <c:v>очищено</c:v>
                </c:pt>
                <c:pt idx="2">
                  <c:v>біологічно очищено</c:v>
                </c:pt>
                <c:pt idx="3">
                  <c:v>доочищено</c:v>
                </c:pt>
              </c:strCache>
            </c:strRef>
          </c:cat>
          <c:val>
            <c:numRef>
              <c:f>Лист1!$B$2:$E$2</c:f>
              <c:numCache>
                <c:formatCode>General</c:formatCode>
                <c:ptCount val="4"/>
                <c:pt idx="0">
                  <c:v>1789.22</c:v>
                </c:pt>
                <c:pt idx="1">
                  <c:v>1664.09</c:v>
                </c:pt>
                <c:pt idx="2">
                  <c:v>1546.47</c:v>
                </c:pt>
                <c:pt idx="3">
                  <c:v>66.33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2015 рік</c:v>
                </c:pt>
              </c:strCache>
            </c:strRef>
          </c:tx>
          <c:spPr>
            <a:solidFill>
              <a:srgbClr val="33CC33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4.4210881028867305E-3"/>
                  <c:y val="0.210317492042426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8420021471867314E-3"/>
                  <c:y val="0.235700352109056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474156477277E-2"/>
                  <c:y val="0.228641039492634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4315302144249512E-2"/>
                  <c:y val="-2.9556128293241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8737072668763752E-2"/>
                  <c:y val="0.130541891612540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spPr>
              <a:solidFill>
                <a:srgbClr val="99FF66"/>
              </a:solidFill>
            </c:spPr>
            <c:txPr>
              <a:bodyPr rot="-5400000" vert="horz"/>
              <a:lstStyle/>
              <a:p>
                <a:pPr>
                  <a:defRPr sz="9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зібрано</c:v>
                </c:pt>
                <c:pt idx="1">
                  <c:v>очищено</c:v>
                </c:pt>
                <c:pt idx="2">
                  <c:v>біологічно очищено</c:v>
                </c:pt>
                <c:pt idx="3">
                  <c:v>доочищено</c:v>
                </c:pt>
              </c:strCache>
            </c:strRef>
          </c:cat>
          <c:val>
            <c:numRef>
              <c:f>Лист1!$B$3:$E$3</c:f>
              <c:numCache>
                <c:formatCode>General</c:formatCode>
                <c:ptCount val="4"/>
                <c:pt idx="0">
                  <c:v>1701.75</c:v>
                </c:pt>
                <c:pt idx="1">
                  <c:v>1573.23</c:v>
                </c:pt>
                <c:pt idx="2">
                  <c:v>1539.51</c:v>
                </c:pt>
                <c:pt idx="3">
                  <c:v>59.9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28501632"/>
        <c:axId val="128503168"/>
        <c:axId val="0"/>
      </c:bar3DChart>
      <c:catAx>
        <c:axId val="128501632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uk-UA"/>
          </a:p>
        </c:txPr>
        <c:crossAx val="128503168"/>
        <c:crosses val="autoZero"/>
        <c:auto val="1"/>
        <c:lblAlgn val="ctr"/>
        <c:lblOffset val="100"/>
        <c:noMultiLvlLbl val="0"/>
      </c:catAx>
      <c:valAx>
        <c:axId val="128503168"/>
        <c:scaling>
          <c:orientation val="minMax"/>
          <c:max val="18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 b="0"/>
                </a:pPr>
                <a:r>
                  <a:rPr lang="ru-RU" sz="1100" b="0"/>
                  <a:t>млн. м</a:t>
                </a:r>
                <a:r>
                  <a:rPr lang="ru-RU" sz="1100" b="0" baseline="30000"/>
                  <a:t>3</a:t>
                </a:r>
                <a:endParaRPr lang="ru-RU" sz="1100" b="0"/>
              </a:p>
            </c:rich>
          </c:tx>
          <c:layout>
            <c:manualLayout>
              <c:xMode val="edge"/>
              <c:yMode val="edge"/>
              <c:x val="7.6079267672864541E-3"/>
              <c:y val="0.4151947918274923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50"/>
            </a:pPr>
            <a:endParaRPr lang="uk-UA"/>
          </a:p>
        </c:txPr>
        <c:crossAx val="128501632"/>
        <c:crosses val="autoZero"/>
        <c:crossBetween val="between"/>
        <c:majorUnit val="600"/>
      </c:valAx>
    </c:plotArea>
    <c:legend>
      <c:legendPos val="b"/>
      <c:layout>
        <c:manualLayout>
          <c:xMode val="edge"/>
          <c:yMode val="edge"/>
          <c:x val="7.1703843717148094E-2"/>
          <c:y val="0.91604738133223518"/>
          <c:w val="0.30228540625180056"/>
          <c:h val="6.3830188183617492E-2"/>
        </c:manualLayout>
      </c:layout>
      <c:overlay val="0"/>
      <c:spPr>
        <a:ln>
          <a:solidFill>
            <a:schemeClr val="tx1">
              <a:lumMod val="50000"/>
              <a:lumOff val="50000"/>
            </a:schemeClr>
          </a:solidFill>
        </a:ln>
      </c:spPr>
      <c:txPr>
        <a:bodyPr/>
        <a:lstStyle/>
        <a:p>
          <a:pPr>
            <a:defRPr sz="1000" b="1"/>
          </a:pPr>
          <a:endParaRPr lang="uk-UA"/>
        </a:p>
      </c:txPr>
    </c:legend>
    <c:plotVisOnly val="1"/>
    <c:dispBlanksAs val="gap"/>
    <c:showDLblsOverMax val="0"/>
  </c:chart>
  <c:spPr>
    <a:ln w="3175" cmpd="dbl">
      <a:solidFill>
        <a:schemeClr val="tx1">
          <a:lumMod val="65000"/>
          <a:lumOff val="35000"/>
        </a:schemeClr>
      </a:solidFill>
      <a:prstDash val="solid"/>
    </a:ln>
  </c:spPr>
  <c:txPr>
    <a:bodyPr/>
    <a:lstStyle/>
    <a:p>
      <a:pPr>
        <a:defRPr>
          <a:latin typeface="Bookman Old Style" pitchFamily="18" charset="0"/>
        </a:defRPr>
      </a:pPr>
      <a:endParaRPr lang="uk-UA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0.32992</cdr:x>
      <cdr:y>0.18886</cdr:y>
    </cdr:from>
    <cdr:to>
      <cdr:x>0.88762</cdr:x>
      <cdr:y>0.3541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736773" y="316585"/>
          <a:ext cx="124544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uk-UA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b="1" dirty="0" smtClean="0">
              <a:latin typeface="+mn-lt"/>
            </a:rPr>
            <a:t>2 475    (32%)</a:t>
          </a:r>
          <a:endParaRPr lang="uk-UA" sz="1200" b="1" dirty="0">
            <a:latin typeface="+mn-lt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63260-93EF-4968-9F18-C622160BC77A}" type="datetimeFigureOut">
              <a:rPr lang="uk-UA" smtClean="0"/>
              <a:pPr/>
              <a:t>03.10.2017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488D5-5CD0-42DB-AA76-3194265BAD0B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1448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700867-B953-4F8E-B983-F1FEBD98BED8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488D5-5CD0-42DB-AA76-3194265BAD0B}" type="slidenum">
              <a:rPr lang="uk-UA" smtClean="0"/>
              <a:pPr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6611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488D5-5CD0-42DB-AA76-3194265BAD0B}" type="slidenum">
              <a:rPr lang="uk-UA" smtClean="0"/>
              <a:pPr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6611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488D5-5CD0-42DB-AA76-3194265BAD0B}" type="slidenum">
              <a:rPr lang="uk-UA" smtClean="0"/>
              <a:pPr/>
              <a:t>9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FA3-4D1E-4399-BBEA-CCCA794CF723}" type="datetimeFigureOut">
              <a:rPr lang="uk-UA" smtClean="0"/>
              <a:pPr/>
              <a:t>03.10.2017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90B6-394C-46FD-865B-F7116B0ED5D0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FA3-4D1E-4399-BBEA-CCCA794CF723}" type="datetimeFigureOut">
              <a:rPr lang="uk-UA" smtClean="0"/>
              <a:pPr/>
              <a:t>03.10.2017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90B6-394C-46FD-865B-F7116B0ED5D0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FA3-4D1E-4399-BBEA-CCCA794CF723}" type="datetimeFigureOut">
              <a:rPr lang="uk-UA" smtClean="0"/>
              <a:pPr/>
              <a:t>03.10.2017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90B6-394C-46FD-865B-F7116B0ED5D0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FA3-4D1E-4399-BBEA-CCCA794CF723}" type="datetimeFigureOut">
              <a:rPr lang="uk-UA" smtClean="0"/>
              <a:pPr/>
              <a:t>03.10.2017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90B6-394C-46FD-865B-F7116B0ED5D0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FA3-4D1E-4399-BBEA-CCCA794CF723}" type="datetimeFigureOut">
              <a:rPr lang="uk-UA" smtClean="0"/>
              <a:pPr/>
              <a:t>03.10.2017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90B6-394C-46FD-865B-F7116B0ED5D0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FA3-4D1E-4399-BBEA-CCCA794CF723}" type="datetimeFigureOut">
              <a:rPr lang="uk-UA" smtClean="0"/>
              <a:pPr/>
              <a:t>03.10.2017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90B6-394C-46FD-865B-F7116B0ED5D0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FA3-4D1E-4399-BBEA-CCCA794CF723}" type="datetimeFigureOut">
              <a:rPr lang="uk-UA" smtClean="0"/>
              <a:pPr/>
              <a:t>03.10.2017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90B6-394C-46FD-865B-F7116B0ED5D0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FA3-4D1E-4399-BBEA-CCCA794CF723}" type="datetimeFigureOut">
              <a:rPr lang="uk-UA" smtClean="0"/>
              <a:pPr/>
              <a:t>03.10.2017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90B6-394C-46FD-865B-F7116B0ED5D0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FA3-4D1E-4399-BBEA-CCCA794CF723}" type="datetimeFigureOut">
              <a:rPr lang="uk-UA" smtClean="0"/>
              <a:pPr/>
              <a:t>03.10.2017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90B6-394C-46FD-865B-F7116B0ED5D0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FA3-4D1E-4399-BBEA-CCCA794CF723}" type="datetimeFigureOut">
              <a:rPr lang="uk-UA" smtClean="0"/>
              <a:pPr/>
              <a:t>03.10.2017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90B6-394C-46FD-865B-F7116B0ED5D0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FA3-4D1E-4399-BBEA-CCCA794CF723}" type="datetimeFigureOut">
              <a:rPr lang="uk-UA" smtClean="0"/>
              <a:pPr/>
              <a:t>03.10.2017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78C90B6-394C-46FD-865B-F7116B0ED5D0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91DFA3-4D1E-4399-BBEA-CCCA794CF723}" type="datetimeFigureOut">
              <a:rPr lang="uk-UA" smtClean="0"/>
              <a:pPr/>
              <a:t>03.10.2017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8C90B6-394C-46FD-865B-F7116B0ED5D0}" type="slidenum">
              <a:rPr lang="uk-UA" smtClean="0"/>
              <a:pPr/>
              <a:t>‹№›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tags" Target="../tags/tag2.xml"/><Relationship Id="rId7" Type="http://schemas.openxmlformats.org/officeDocument/2006/relationships/tags" Target="../tags/tag6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11" Type="http://schemas.openxmlformats.org/officeDocument/2006/relationships/image" Target="../media/image4.png"/><Relationship Id="rId5" Type="http://schemas.openxmlformats.org/officeDocument/2006/relationships/tags" Target="../tags/tag4.xml"/><Relationship Id="rId10" Type="http://schemas.openxmlformats.org/officeDocument/2006/relationships/image" Target="../media/image3.emf"/><Relationship Id="rId4" Type="http://schemas.openxmlformats.org/officeDocument/2006/relationships/tags" Target="../tags/tag3.xml"/><Relationship Id="rId9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tags" Target="../tags/tag18.xml"/><Relationship Id="rId18" Type="http://schemas.openxmlformats.org/officeDocument/2006/relationships/tags" Target="../tags/tag23.xml"/><Relationship Id="rId26" Type="http://schemas.openxmlformats.org/officeDocument/2006/relationships/image" Target="../media/image4.png"/><Relationship Id="rId3" Type="http://schemas.openxmlformats.org/officeDocument/2006/relationships/tags" Target="../tags/tag8.xml"/><Relationship Id="rId21" Type="http://schemas.openxmlformats.org/officeDocument/2006/relationships/image" Target="../media/image5.jpeg"/><Relationship Id="rId7" Type="http://schemas.openxmlformats.org/officeDocument/2006/relationships/tags" Target="../tags/tag12.xml"/><Relationship Id="rId12" Type="http://schemas.openxmlformats.org/officeDocument/2006/relationships/tags" Target="../tags/tag17.xml"/><Relationship Id="rId17" Type="http://schemas.openxmlformats.org/officeDocument/2006/relationships/tags" Target="../tags/tag22.xml"/><Relationship Id="rId25" Type="http://schemas.openxmlformats.org/officeDocument/2006/relationships/chart" Target="../charts/chart2.xml"/><Relationship Id="rId2" Type="http://schemas.openxmlformats.org/officeDocument/2006/relationships/tags" Target="../tags/tag7.xml"/><Relationship Id="rId16" Type="http://schemas.openxmlformats.org/officeDocument/2006/relationships/tags" Target="../tags/tag21.xml"/><Relationship Id="rId20" Type="http://schemas.openxmlformats.org/officeDocument/2006/relationships/notesSlide" Target="../notesSlides/notesSlide1.xml"/><Relationship Id="rId1" Type="http://schemas.openxmlformats.org/officeDocument/2006/relationships/vmlDrawing" Target="../drawings/vmlDrawing2.vml"/><Relationship Id="rId6" Type="http://schemas.openxmlformats.org/officeDocument/2006/relationships/tags" Target="../tags/tag11.xml"/><Relationship Id="rId11" Type="http://schemas.openxmlformats.org/officeDocument/2006/relationships/tags" Target="../tags/tag16.xml"/><Relationship Id="rId24" Type="http://schemas.openxmlformats.org/officeDocument/2006/relationships/chart" Target="../charts/chart1.xml"/><Relationship Id="rId5" Type="http://schemas.openxmlformats.org/officeDocument/2006/relationships/tags" Target="../tags/tag10.xml"/><Relationship Id="rId15" Type="http://schemas.openxmlformats.org/officeDocument/2006/relationships/tags" Target="../tags/tag20.xml"/><Relationship Id="rId23" Type="http://schemas.openxmlformats.org/officeDocument/2006/relationships/image" Target="../media/image3.emf"/><Relationship Id="rId10" Type="http://schemas.openxmlformats.org/officeDocument/2006/relationships/tags" Target="../tags/tag15.xml"/><Relationship Id="rId19" Type="http://schemas.openxmlformats.org/officeDocument/2006/relationships/slideLayout" Target="../slideLayouts/slideLayout7.xml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tags" Target="../tags/tag19.xml"/><Relationship Id="rId22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13" Type="http://schemas.openxmlformats.org/officeDocument/2006/relationships/chart" Target="../charts/chart3.xml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12" Type="http://schemas.openxmlformats.org/officeDocument/2006/relationships/image" Target="../media/image4.png"/><Relationship Id="rId2" Type="http://schemas.openxmlformats.org/officeDocument/2006/relationships/tags" Target="../tags/tag24.xml"/><Relationship Id="rId1" Type="http://schemas.openxmlformats.org/officeDocument/2006/relationships/vmlDrawing" Target="../drawings/vmlDrawing3.vml"/><Relationship Id="rId6" Type="http://schemas.openxmlformats.org/officeDocument/2006/relationships/tags" Target="../tags/tag28.xml"/><Relationship Id="rId11" Type="http://schemas.openxmlformats.org/officeDocument/2006/relationships/image" Target="../media/image3.emf"/><Relationship Id="rId5" Type="http://schemas.openxmlformats.org/officeDocument/2006/relationships/tags" Target="../tags/tag27.xml"/><Relationship Id="rId10" Type="http://schemas.openxmlformats.org/officeDocument/2006/relationships/oleObject" Target="../embeddings/oleObject3.bin"/><Relationship Id="rId4" Type="http://schemas.openxmlformats.org/officeDocument/2006/relationships/tags" Target="../tags/tag26.xml"/><Relationship Id="rId9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12" Type="http://schemas.openxmlformats.org/officeDocument/2006/relationships/image" Target="../media/image4.png"/><Relationship Id="rId2" Type="http://schemas.openxmlformats.org/officeDocument/2006/relationships/tags" Target="../tags/tag30.xml"/><Relationship Id="rId1" Type="http://schemas.openxmlformats.org/officeDocument/2006/relationships/vmlDrawing" Target="../drawings/vmlDrawing4.vml"/><Relationship Id="rId6" Type="http://schemas.openxmlformats.org/officeDocument/2006/relationships/tags" Target="../tags/tag34.xml"/><Relationship Id="rId11" Type="http://schemas.openxmlformats.org/officeDocument/2006/relationships/image" Target="../media/image3.emf"/><Relationship Id="rId5" Type="http://schemas.openxmlformats.org/officeDocument/2006/relationships/tags" Target="../tags/tag33.xml"/><Relationship Id="rId10" Type="http://schemas.openxmlformats.org/officeDocument/2006/relationships/oleObject" Target="../embeddings/oleObject4.bin"/><Relationship Id="rId4" Type="http://schemas.openxmlformats.org/officeDocument/2006/relationships/tags" Target="../tags/tag32.xml"/><Relationship Id="rId9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6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7" Type="http://schemas.openxmlformats.org/officeDocument/2006/relationships/image" Target="../media/image4.png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7" Type="http://schemas.openxmlformats.org/officeDocument/2006/relationships/image" Target="../media/image4.png"/><Relationship Id="rId2" Type="http://schemas.openxmlformats.org/officeDocument/2006/relationships/tags" Target="../tags/tag4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3181" y="274638"/>
            <a:ext cx="7523619" cy="1143000"/>
          </a:xfrm>
        </p:spPr>
        <p:txBody>
          <a:bodyPr/>
          <a:lstStyle/>
          <a:p>
            <a:r>
              <a:rPr lang="uk-UA" sz="2400" b="1" i="1" dirty="0" smtClean="0">
                <a:solidFill>
                  <a:schemeClr val="tx1"/>
                </a:solidFill>
              </a:rPr>
              <a:t>Міністерство </a:t>
            </a:r>
            <a:r>
              <a:rPr lang="uk-UA" sz="2400" b="1" i="1" dirty="0">
                <a:solidFill>
                  <a:schemeClr val="tx1"/>
                </a:solidFill>
              </a:rPr>
              <a:t>регіонального розвитку, будівництва та житлово-комунального господарства України</a:t>
            </a:r>
            <a:endParaRPr lang="uk-UA" sz="24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endParaRPr lang="uk-UA" b="1" dirty="0" smtClean="0">
              <a:solidFill>
                <a:srgbClr val="000000"/>
              </a:solidFill>
            </a:endParaRPr>
          </a:p>
          <a:p>
            <a:pPr algn="ctr">
              <a:buNone/>
              <a:defRPr/>
            </a:pPr>
            <a:endParaRPr lang="uk-UA" b="1" dirty="0" smtClean="0">
              <a:solidFill>
                <a:srgbClr val="000000"/>
              </a:solidFill>
            </a:endParaRPr>
          </a:p>
          <a:p>
            <a:pPr algn="ctr">
              <a:buNone/>
              <a:defRPr/>
            </a:pPr>
            <a:r>
              <a:rPr lang="uk-UA" b="1" dirty="0" smtClean="0">
                <a:solidFill>
                  <a:srgbClr val="000000"/>
                </a:solidFill>
              </a:rPr>
              <a:t>ПРОБЛЕМИ І ОСНОВНІ НАПРЯМКИ РОЗВИТКУ СИСТЕМ ВОДОПОСТАЧАННЯ ТА ВОДОВІДВЕДЕННЯ В УКРАЇНІ</a:t>
            </a:r>
          </a:p>
          <a:p>
            <a:pPr algn="ctr">
              <a:defRPr/>
            </a:pPr>
            <a:endParaRPr lang="uk-UA" b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uk-U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Медведь Т.А. - начальник відділу </a:t>
            </a:r>
          </a:p>
          <a:p>
            <a:pPr marL="0" indent="0">
              <a:buNone/>
            </a:pPr>
            <a:r>
              <a:rPr lang="uk-U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водопровідно-каналізаційного господарства </a:t>
            </a:r>
          </a:p>
          <a:p>
            <a:pPr marL="0" indent="0">
              <a:buNone/>
            </a:pPr>
            <a:r>
              <a:rPr lang="uk-UA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Мінрегіону</a:t>
            </a:r>
            <a:r>
              <a:rPr lang="uk-U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</a:t>
            </a:r>
          </a:p>
          <a:p>
            <a:pPr marL="0" indent="0" algn="ctr">
              <a:buNone/>
            </a:pP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Изображение 1" descr="minregion_logo_concep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27" y="304800"/>
            <a:ext cx="812954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 flipV="1">
            <a:off x="468923" y="1447801"/>
            <a:ext cx="8675078" cy="45719"/>
          </a:xfrm>
          <a:prstGeom prst="rect">
            <a:avLst/>
          </a:prstGeom>
          <a:solidFill>
            <a:srgbClr val="2E51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3068606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Объект 1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46538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endParaRPr lang="uk-UA" sz="800">
              <a:sym typeface="Arial"/>
            </a:endParaRPr>
          </a:p>
        </p:txBody>
      </p:sp>
      <p:sp>
        <p:nvSpPr>
          <p:cNvPr id="8196" name="Прямокутник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27584" y="209217"/>
            <a:ext cx="80643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uk-UA" altLang="ru-RU" b="1" cap="all" dirty="0" smtClean="0">
                <a:latin typeface="+mj-lt"/>
                <a:cs typeface="Times New Roman" pitchFamily="18" charset="0"/>
              </a:rPr>
              <a:t>ХАРЕКТЕРИСТИКА водопровідно-каналізаційного господарства</a:t>
            </a:r>
            <a:endParaRPr lang="uk-UA" altLang="ru-RU" b="1" cap="all" dirty="0">
              <a:latin typeface="+mj-lt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>
            <p:custDataLst>
              <p:tags r:id="rId5"/>
            </p:custDataLst>
          </p:nvPr>
        </p:nvSpPr>
        <p:spPr bwMode="auto">
          <a:xfrm>
            <a:off x="5613889" y="1804989"/>
            <a:ext cx="504092" cy="12223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r">
              <a:defRPr/>
            </a:pPr>
            <a:endParaRPr lang="uk-UA" sz="800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11" name="Прямоугольник 10"/>
          <p:cNvSpPr/>
          <p:nvPr>
            <p:custDataLst>
              <p:tags r:id="rId6"/>
            </p:custDataLst>
          </p:nvPr>
        </p:nvSpPr>
        <p:spPr bwMode="auto">
          <a:xfrm>
            <a:off x="7896958" y="1525588"/>
            <a:ext cx="994996" cy="10636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>
              <a:defRPr/>
            </a:pPr>
            <a:endParaRPr lang="uk-UA" sz="700" dirty="0">
              <a:solidFill>
                <a:schemeClr val="tx1"/>
              </a:solidFill>
              <a:sym typeface="Arial"/>
            </a:endParaRPr>
          </a:p>
        </p:txBody>
      </p:sp>
      <p:graphicFrame>
        <p:nvGraphicFramePr>
          <p:cNvPr id="65" name="Таблиця 1"/>
          <p:cNvGraphicFramePr>
            <a:graphicFrameLocks noGrp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4285893930"/>
              </p:ext>
            </p:extLst>
          </p:nvPr>
        </p:nvGraphicFramePr>
        <p:xfrm>
          <a:off x="546158" y="1196752"/>
          <a:ext cx="8383172" cy="4534747"/>
        </p:xfrm>
        <a:graphic>
          <a:graphicData uri="http://schemas.openxmlformats.org/drawingml/2006/table">
            <a:tbl>
              <a:tblPr/>
              <a:tblGrid>
                <a:gridCol w="2815150"/>
                <a:gridCol w="1463876"/>
                <a:gridCol w="982940"/>
                <a:gridCol w="1109092"/>
                <a:gridCol w="1006057"/>
                <a:gridCol w="1006057"/>
              </a:tblGrid>
              <a:tr h="11009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Адміністративно – територіальні одиниці</a:t>
                      </a:r>
                      <a:endParaRPr lang="uk-UA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Кількість населених пунктів, од.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Забезпечено централізованим водопостачанням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Забезпечено централізованим водовідведенням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045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од,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од,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6120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Міста</a:t>
                      </a:r>
                    </a:p>
                  </a:txBody>
                  <a:tcPr marL="91435" marR="91435" marT="45728" marB="45728" anchor="ctr" horzOverflow="overflow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442</a:t>
                      </a:r>
                      <a:endParaRPr lang="uk-UA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91" marR="8791" marT="9526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438</a:t>
                      </a:r>
                      <a:endParaRPr lang="uk-UA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91" marR="8791" marT="9526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99%</a:t>
                      </a:r>
                      <a:endParaRPr lang="uk-UA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793" marR="8793" marT="952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411</a:t>
                      </a:r>
                      <a:endParaRPr lang="uk-UA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91" marR="8791" marT="9526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93%</a:t>
                      </a:r>
                      <a:endParaRPr lang="uk-UA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91" marR="8791" marT="9526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120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Селища міського типу</a:t>
                      </a:r>
                    </a:p>
                  </a:txBody>
                  <a:tcPr marL="91435" marR="91435" marT="45728" marB="45728" anchor="ctr" horzOverflow="overflow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828</a:t>
                      </a:r>
                      <a:endParaRPr lang="uk-UA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91" marR="8791" marT="9526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725</a:t>
                      </a:r>
                      <a:endParaRPr lang="uk-UA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91" marR="8791" marT="9526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87,5%</a:t>
                      </a:r>
                      <a:endParaRPr lang="uk-UA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793" marR="8793" marT="952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526</a:t>
                      </a:r>
                      <a:endParaRPr lang="uk-UA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91" marR="8791" marT="9526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53,5%</a:t>
                      </a:r>
                      <a:endParaRPr lang="uk-UA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91" marR="8791" marT="9526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120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Села </a:t>
                      </a:r>
                    </a:p>
                  </a:txBody>
                  <a:tcPr marL="91435" marR="91435" marT="45728" marB="45728" anchor="ctr" horzOverflow="overflow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27401</a:t>
                      </a:r>
                      <a:endParaRPr lang="uk-UA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91" marR="8791" marT="9526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7046</a:t>
                      </a:r>
                      <a:endParaRPr lang="uk-UA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91" marR="8791" marT="9526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25,7%</a:t>
                      </a:r>
                      <a:endParaRPr lang="uk-UA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793" marR="8793" marT="952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1 134</a:t>
                      </a:r>
                      <a:endParaRPr lang="uk-UA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91" marR="8791" marT="9526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4,14%</a:t>
                      </a:r>
                      <a:endParaRPr lang="uk-UA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91" marR="8791" marT="9526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335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uk-UA" sz="14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35" marR="91435" marT="45728" marB="45728" anchor="ctr" horzOverflow="overflow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uk-UA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uk-UA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uk-UA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7" marR="9527" marT="9521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uk-UA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uk-UA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1205">
                <a:tc gridSpan="6"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 5 областях </a:t>
                      </a:r>
                      <a:r>
                        <a:rPr lang="uk-UA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100 % забезпечення населення послугами централізованого водопостачання</a:t>
                      </a:r>
                      <a:endParaRPr lang="uk-UA" sz="14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(Київська, Миколаївська, Тернопільська, Херсонська, Черкаська) та м. Київ; </a:t>
                      </a: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 трьох областях </a:t>
                      </a:r>
                      <a:r>
                        <a:rPr lang="uk-UA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(Рівненська, Львівська та Одеська) - 98,1, 96,9 та 95,3 %, відповідно. </a:t>
                      </a: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Найнижче значення цього показника у Чернігівській області - 45,7%</a:t>
                      </a:r>
                      <a:endParaRPr kumimoji="0" lang="uk-UA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8" marB="45728" anchor="ctr" horzOverflow="overflow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uk-UA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uk-UA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91" marR="8791" marT="9526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uk-UA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7" marR="9527" marT="9521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uk-UA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91" marR="8791" marT="9526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uk-UA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3" name="Прямоугольник 5"/>
          <p:cNvSpPr>
            <a:spLocks noChangeArrowheads="1"/>
          </p:cNvSpPr>
          <p:nvPr/>
        </p:nvSpPr>
        <p:spPr bwMode="auto">
          <a:xfrm flipV="1">
            <a:off x="350226" y="818161"/>
            <a:ext cx="8541728" cy="45719"/>
          </a:xfrm>
          <a:prstGeom prst="rect">
            <a:avLst/>
          </a:prstGeom>
          <a:solidFill>
            <a:srgbClr val="2E51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uk-UA"/>
          </a:p>
        </p:txBody>
      </p:sp>
      <p:pic>
        <p:nvPicPr>
          <p:cNvPr id="31" name="Изображение 1" descr="minregion_logo_concept.pn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27" y="209218"/>
            <a:ext cx="391863" cy="555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725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6" descr="Y:\04\voda0.jpeg"/>
          <p:cNvPicPr>
            <a:picLocks noChangeAspect="1" noChangeArrowheads="1"/>
          </p:cNvPicPr>
          <p:nvPr/>
        </p:nvPicPr>
        <p:blipFill>
          <a:blip r:embed="rId21" cstate="print">
            <a:lum bright="38000" contrast="-14000"/>
          </a:blip>
          <a:srcRect/>
          <a:stretch>
            <a:fillRect/>
          </a:stretch>
        </p:blipFill>
        <p:spPr bwMode="auto">
          <a:xfrm>
            <a:off x="971600" y="908720"/>
            <a:ext cx="7455877" cy="54645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2050" name="Object 107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-4265613"/>
          <a:ext cx="146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3" name="think-cell Slide" r:id="rId22" imgW="360" imgH="360" progId="">
                  <p:embed/>
                </p:oleObj>
              </mc:Choice>
              <mc:Fallback>
                <p:oleObj name="think-cell Slide" r:id="rId22" imgW="360" imgH="360" progId="">
                  <p:embed/>
                  <p:pic>
                    <p:nvPicPr>
                      <p:cNvPr id="0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4265613"/>
                        <a:ext cx="1466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46538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endParaRPr lang="uk-UA" sz="800">
              <a:sym typeface="Arial"/>
            </a:endParaRPr>
          </a:p>
        </p:txBody>
      </p:sp>
      <p:graphicFrame>
        <p:nvGraphicFramePr>
          <p:cNvPr id="53" name="Таблица 52"/>
          <p:cNvGraphicFramePr>
            <a:graphicFrameLocks noGrp="1"/>
          </p:cNvGraphicFramePr>
          <p:nvPr/>
        </p:nvGraphicFramePr>
        <p:xfrm>
          <a:off x="0" y="4648201"/>
          <a:ext cx="9144000" cy="13064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0"/>
              </a:tblGrid>
              <a:tr h="60923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доведення якості питної води до вимог ДСанПін 2.2.4-171-10 “Гігієнічні вимоги до води питної призначені для споживання людиною” </a:t>
                      </a:r>
                      <a:r>
                        <a:rPr lang="uk-UA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часткової або повної реконструкції потребують</a:t>
                      </a: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до </a:t>
                      </a:r>
                      <a:r>
                        <a:rPr lang="uk-UA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70% водопровідних очисних споруд (ВОС). </a:t>
                      </a:r>
                      <a:endParaRPr lang="ru-RU" sz="1400" b="1" dirty="0"/>
                    </a:p>
                  </a:txBody>
                  <a:tcPr marL="84406" marR="84406" marT="45669" marB="45669"/>
                </a:tc>
              </a:tr>
              <a:tr h="5750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доведення стічних вод до нормативних вимог при скиді у водойми </a:t>
                      </a:r>
                      <a:r>
                        <a:rPr lang="uk-UA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часткової або повної реконструкції потребують майже </a:t>
                      </a:r>
                      <a:r>
                        <a:rPr lang="uk-UA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r>
                        <a:rPr lang="uk-UA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%  каналізаційних очисних споруд (КОС).</a:t>
                      </a: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/>
                    </a:p>
                  </a:txBody>
                  <a:tcPr marL="84406" marR="84406" marT="45669" marB="45669"/>
                </a:tc>
              </a:tr>
            </a:tbl>
          </a:graphicData>
        </a:graphic>
      </p:graphicFrame>
      <p:sp>
        <p:nvSpPr>
          <p:cNvPr id="2063" name="TextBox 42"/>
          <p:cNvSpPr txBox="1">
            <a:spLocks noChangeArrowheads="1"/>
          </p:cNvSpPr>
          <p:nvPr/>
        </p:nvSpPr>
        <p:spPr bwMode="auto">
          <a:xfrm>
            <a:off x="3094892" y="6248400"/>
            <a:ext cx="330590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uk-UA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4" name="TextBox 42"/>
          <p:cNvSpPr txBox="1">
            <a:spLocks noChangeArrowheads="1"/>
          </p:cNvSpPr>
          <p:nvPr/>
        </p:nvSpPr>
        <p:spPr bwMode="auto">
          <a:xfrm>
            <a:off x="492369" y="6248400"/>
            <a:ext cx="808892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altLang="uk-UA" b="1" dirty="0">
                <a:latin typeface="Times New Roman" pitchFamily="18" charset="0"/>
                <a:cs typeface="Times New Roman" pitchFamily="18" charset="0"/>
              </a:rPr>
              <a:t>РОЗРАХУНКОВА ПОТРЕБА В КАПІТАЛОВКЛАДЕННЯХ - </a:t>
            </a:r>
            <a:r>
              <a:rPr lang="en-US" altLang="uk-UA" b="1" dirty="0">
                <a:latin typeface="Times New Roman" pitchFamily="18" charset="0"/>
                <a:cs typeface="Times New Roman" pitchFamily="18" charset="0"/>
              </a:rPr>
              <a:t>$</a:t>
            </a:r>
            <a:r>
              <a:rPr lang="uk-UA" altLang="uk-UA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uk-UA" b="1" dirty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uk-UA" altLang="uk-UA" b="1" dirty="0">
                <a:latin typeface="Times New Roman" pitchFamily="18" charset="0"/>
                <a:cs typeface="Times New Roman" pitchFamily="18" charset="0"/>
              </a:rPr>
              <a:t> МЛРД. </a:t>
            </a:r>
            <a:endParaRPr lang="ru-RU" altLang="uk-UA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32"/>
          <p:cNvGrpSpPr>
            <a:grpSpLocks/>
          </p:cNvGrpSpPr>
          <p:nvPr/>
        </p:nvGrpSpPr>
        <p:grpSpPr bwMode="auto">
          <a:xfrm>
            <a:off x="5064370" y="1142999"/>
            <a:ext cx="3368920" cy="2133552"/>
            <a:chOff x="5791200" y="2378075"/>
            <a:chExt cx="3649663" cy="1431893"/>
          </a:xfrm>
        </p:grpSpPr>
        <p:sp>
          <p:nvSpPr>
            <p:cNvPr id="2080" name="Прямоугольник 3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5840413" y="2378075"/>
              <a:ext cx="3600450" cy="351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171450" lvl="1" indent="-171450">
                <a:buFont typeface="Wingdings" pitchFamily="2" charset="2"/>
                <a:buChar char="q"/>
              </a:pPr>
              <a:r>
                <a:rPr lang="uk-UA" altLang="ru-RU" sz="1400" b="1" dirty="0"/>
                <a:t>Насосних агрегатів водопровідних та каналізаційних станцій (од.)</a:t>
              </a:r>
            </a:p>
          </p:txBody>
        </p:sp>
        <p:graphicFrame>
          <p:nvGraphicFramePr>
            <p:cNvPr id="35" name="Object 22"/>
            <p:cNvGraphicFramePr>
              <a:graphicFrameLocks/>
            </p:cNvGraphicFramePr>
            <p:nvPr>
              <p:custDataLst>
                <p:tags r:id="rId16"/>
              </p:custDataLst>
            </p:nvPr>
          </p:nvGraphicFramePr>
          <p:xfrm>
            <a:off x="6308757" y="2684948"/>
            <a:ext cx="2419286" cy="11250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4"/>
            </a:graphicData>
          </a:graphic>
        </p:graphicFrame>
        <p:sp>
          <p:nvSpPr>
            <p:cNvPr id="25" name="Прямоугольник 41"/>
            <p:cNvSpPr/>
            <p:nvPr>
              <p:custDataLst>
                <p:tags r:id="rId17"/>
              </p:custDataLst>
            </p:nvPr>
          </p:nvSpPr>
          <p:spPr bwMode="auto">
            <a:xfrm>
              <a:off x="5794375" y="3440299"/>
              <a:ext cx="546100" cy="12252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>
                <a:defRPr/>
              </a:pPr>
              <a:fld id="{161F01E2-ED91-4F99-BE6F-CD6C07508761}" type="datetime'''В''о''''''д''о''п''''''р''о''''''''в''''''і''''''д'''''">
                <a:rPr lang="en-US" sz="1200">
                  <a:solidFill>
                    <a:schemeClr val="tx1"/>
                  </a:solidFill>
                </a:rPr>
                <a:pPr algn="r">
                  <a:defRPr/>
                </a:pPr>
                <a:t>Водопровід</a:t>
              </a:fld>
              <a:r>
                <a:rPr lang="uk-UA" sz="1200" dirty="0">
                  <a:solidFill>
                    <a:schemeClr val="tx1"/>
                  </a:solidFill>
                </a:rPr>
                <a:t>,</a:t>
              </a:r>
            </a:p>
            <a:p>
              <a:pPr algn="r">
                <a:defRPr/>
              </a:pPr>
              <a:r>
                <a:rPr lang="uk-UA" sz="1200" dirty="0">
                  <a:solidFill>
                    <a:schemeClr val="tx1"/>
                  </a:solidFill>
                  <a:sym typeface="Arial"/>
                </a:rPr>
                <a:t>всього  </a:t>
              </a:r>
              <a:r>
                <a:rPr lang="uk-UA" sz="1200" b="1" dirty="0" smtClean="0">
                  <a:solidFill>
                    <a:schemeClr val="tx1"/>
                  </a:solidFill>
                  <a:sym typeface="Arial"/>
                </a:rPr>
                <a:t>14 665 </a:t>
              </a:r>
              <a:r>
                <a:rPr lang="uk-UA" sz="1200" b="1" dirty="0">
                  <a:solidFill>
                    <a:schemeClr val="tx1"/>
                  </a:solidFill>
                  <a:sym typeface="Arial"/>
                </a:rPr>
                <a:t>од.</a:t>
              </a:r>
            </a:p>
          </p:txBody>
        </p:sp>
        <p:sp>
          <p:nvSpPr>
            <p:cNvPr id="26" name="Прямоугольник 42"/>
            <p:cNvSpPr/>
            <p:nvPr>
              <p:custDataLst>
                <p:tags r:id="rId18"/>
              </p:custDataLst>
            </p:nvPr>
          </p:nvSpPr>
          <p:spPr bwMode="auto">
            <a:xfrm>
              <a:off x="5791200" y="2991757"/>
              <a:ext cx="549275" cy="12252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>
                <a:defRPr/>
              </a:pPr>
              <a:fld id="{5B105A87-CE37-44B0-B48D-26F72E9BC66D}" type="datetime'''К''''''а''''на''л''''''із''а''''''''''''''ц''ія'''">
                <a:rPr lang="en-US" sz="1200">
                  <a:solidFill>
                    <a:schemeClr val="tx1"/>
                  </a:solidFill>
                </a:rPr>
                <a:pPr algn="r">
                  <a:defRPr/>
                </a:pPr>
                <a:t>Каналізація</a:t>
              </a:fld>
              <a:r>
                <a:rPr lang="uk-UA" sz="1200" dirty="0">
                  <a:solidFill>
                    <a:schemeClr val="tx1"/>
                  </a:solidFill>
                </a:rPr>
                <a:t>, </a:t>
              </a:r>
            </a:p>
            <a:p>
              <a:pPr algn="r">
                <a:defRPr/>
              </a:pPr>
              <a:r>
                <a:rPr lang="uk-UA" sz="1200" dirty="0">
                  <a:solidFill>
                    <a:schemeClr val="tx1"/>
                  </a:solidFill>
                  <a:sym typeface="Arial"/>
                </a:rPr>
                <a:t>всього</a:t>
              </a:r>
              <a:r>
                <a:rPr lang="uk-UA" sz="1200" b="1" dirty="0">
                  <a:solidFill>
                    <a:schemeClr val="tx1"/>
                  </a:solidFill>
                  <a:sym typeface="Arial"/>
                </a:rPr>
                <a:t> </a:t>
              </a:r>
              <a:r>
                <a:rPr lang="uk-UA" sz="1200" b="1" dirty="0" smtClean="0">
                  <a:solidFill>
                    <a:schemeClr val="tx1"/>
                  </a:solidFill>
                  <a:sym typeface="Arial"/>
                </a:rPr>
                <a:t>7648  </a:t>
              </a:r>
              <a:r>
                <a:rPr lang="uk-UA" sz="1200" b="1" dirty="0">
                  <a:solidFill>
                    <a:schemeClr val="tx1"/>
                  </a:solidFill>
                  <a:sym typeface="Arial"/>
                </a:rPr>
                <a:t>од.</a:t>
              </a:r>
            </a:p>
          </p:txBody>
        </p:sp>
      </p:grpSp>
      <p:grpSp>
        <p:nvGrpSpPr>
          <p:cNvPr id="3" name="Группа 33"/>
          <p:cNvGrpSpPr>
            <a:grpSpLocks/>
          </p:cNvGrpSpPr>
          <p:nvPr/>
        </p:nvGrpSpPr>
        <p:grpSpPr bwMode="auto">
          <a:xfrm>
            <a:off x="3446585" y="3429001"/>
            <a:ext cx="1692520" cy="568325"/>
            <a:chOff x="6702425" y="3776663"/>
            <a:chExt cx="1376363" cy="263525"/>
          </a:xfrm>
        </p:grpSpPr>
        <p:sp>
          <p:nvSpPr>
            <p:cNvPr id="27" name="Прямоугольник 6279"/>
            <p:cNvSpPr/>
            <p:nvPr>
              <p:custDataLst>
                <p:tags r:id="rId11"/>
              </p:custDataLst>
            </p:nvPr>
          </p:nvSpPr>
          <p:spPr bwMode="auto">
            <a:xfrm>
              <a:off x="6702425" y="3937134"/>
              <a:ext cx="125124" cy="93485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uk-UA" sz="2800"/>
            </a:p>
          </p:txBody>
        </p:sp>
        <p:sp>
          <p:nvSpPr>
            <p:cNvPr id="28" name="Прямоугольник 3"/>
            <p:cNvSpPr/>
            <p:nvPr>
              <p:custDataLst>
                <p:tags r:id="rId12"/>
              </p:custDataLst>
            </p:nvPr>
          </p:nvSpPr>
          <p:spPr bwMode="auto">
            <a:xfrm>
              <a:off x="6702425" y="3779607"/>
              <a:ext cx="125124" cy="9422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800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9" name="Прямоугольник 10"/>
            <p:cNvSpPr/>
            <p:nvPr>
              <p:custDataLst>
                <p:tags r:id="rId13"/>
              </p:custDataLst>
            </p:nvPr>
          </p:nvSpPr>
          <p:spPr bwMode="auto">
            <a:xfrm>
              <a:off x="6878790" y="3934189"/>
              <a:ext cx="1077257" cy="10599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>
                <a:defRPr/>
              </a:pPr>
              <a:fld id="{11E13273-7B25-4A8E-A415-385AD4EAB224}" type="datetime'П''''от''р''ебу''''''ю''''ть р''еко''''нст''рукц''і''''''ї'''">
                <a:rPr lang="en-US" sz="1000">
                  <a:solidFill>
                    <a:schemeClr val="tx1"/>
                  </a:solidFill>
                </a:rPr>
                <a:pPr>
                  <a:defRPr/>
                </a:pPr>
                <a:t>Потребують реконструкції</a:t>
              </a:fld>
              <a:endParaRPr lang="uk-UA" sz="1000" dirty="0">
                <a:solidFill>
                  <a:schemeClr val="tx1"/>
                </a:solidFill>
                <a:sym typeface="Arial"/>
              </a:endParaRPr>
            </a:p>
          </p:txBody>
        </p:sp>
        <p:sp>
          <p:nvSpPr>
            <p:cNvPr id="30" name="Прямоугольник 1"/>
            <p:cNvSpPr/>
            <p:nvPr>
              <p:custDataLst>
                <p:tags r:id="rId14"/>
              </p:custDataLst>
            </p:nvPr>
          </p:nvSpPr>
          <p:spPr bwMode="auto">
            <a:xfrm>
              <a:off x="6878790" y="3776663"/>
              <a:ext cx="1199998" cy="10599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>
                <a:defRPr/>
              </a:pPr>
              <a:fld id="{4100EF05-DA8D-49FC-93B1-149A0AD78432}" type="datetime'Не'''' ''п''отр''ебують ''''''''''рекон''''струкці''ї'">
                <a:rPr lang="en-US" sz="1000">
                  <a:solidFill>
                    <a:schemeClr val="tx1"/>
                  </a:solidFill>
                </a:rPr>
                <a:pPr>
                  <a:defRPr/>
                </a:pPr>
                <a:t>Не потребують реконструкції</a:t>
              </a:fld>
              <a:endParaRPr lang="ru-RU" sz="1000" dirty="0">
                <a:solidFill>
                  <a:schemeClr val="tx1"/>
                </a:solidFill>
                <a:sym typeface="Arial"/>
              </a:endParaRPr>
            </a:p>
          </p:txBody>
        </p:sp>
      </p:grpSp>
      <p:grpSp>
        <p:nvGrpSpPr>
          <p:cNvPr id="4" name="Группа 31"/>
          <p:cNvGrpSpPr>
            <a:grpSpLocks/>
          </p:cNvGrpSpPr>
          <p:nvPr/>
        </p:nvGrpSpPr>
        <p:grpSpPr bwMode="auto">
          <a:xfrm>
            <a:off x="827583" y="1124744"/>
            <a:ext cx="3734208" cy="2108141"/>
            <a:chOff x="5603496" y="1155700"/>
            <a:chExt cx="4043742" cy="1169532"/>
          </a:xfrm>
        </p:grpSpPr>
        <p:sp>
          <p:nvSpPr>
            <p:cNvPr id="2072" name="Прямоугольник 3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6046788" y="1155700"/>
              <a:ext cx="3600450" cy="290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171450" lvl="1" indent="-171450">
                <a:buFont typeface="Wingdings" pitchFamily="2" charset="2"/>
                <a:buChar char="q"/>
              </a:pPr>
              <a:r>
                <a:rPr lang="uk-UA" altLang="ru-RU" sz="1400" b="1" dirty="0"/>
                <a:t>Мереж водопроводу та каналізації (</a:t>
              </a:r>
              <a:r>
                <a:rPr lang="uk-UA" altLang="ru-RU" sz="1400" b="1" dirty="0" err="1"/>
                <a:t>тис.км</a:t>
              </a:r>
              <a:r>
                <a:rPr lang="uk-UA" altLang="ru-RU" sz="1400" b="1" dirty="0"/>
                <a:t>):</a:t>
              </a:r>
            </a:p>
          </p:txBody>
        </p:sp>
        <p:graphicFrame>
          <p:nvGraphicFramePr>
            <p:cNvPr id="34" name="Object 21"/>
            <p:cNvGraphicFramePr>
              <a:graphicFrameLocks/>
            </p:cNvGraphicFramePr>
            <p:nvPr>
              <p:custDataLst>
                <p:tags r:id="rId8"/>
              </p:custDataLst>
            </p:nvPr>
          </p:nvGraphicFramePr>
          <p:xfrm>
            <a:off x="6226239" y="1354594"/>
            <a:ext cx="2520822" cy="97063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5"/>
            </a:graphicData>
          </a:graphic>
        </p:graphicFrame>
        <p:sp>
          <p:nvSpPr>
            <p:cNvPr id="22" name="Прямоугольник 6"/>
            <p:cNvSpPr/>
            <p:nvPr>
              <p:custDataLst>
                <p:tags r:id="rId9"/>
              </p:custDataLst>
            </p:nvPr>
          </p:nvSpPr>
          <p:spPr bwMode="auto">
            <a:xfrm>
              <a:off x="5603497" y="1954657"/>
              <a:ext cx="545877" cy="12241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>
                <a:defRPr/>
              </a:pPr>
              <a:fld id="{23868682-8A4F-46A0-B0D9-48B4B92B5945}" type="datetime'''''В''''''''''о''''''до''''''''''''''''''''п''''ро''від'''">
                <a:rPr lang="en-US" sz="1200">
                  <a:solidFill>
                    <a:schemeClr val="tx1"/>
                  </a:solidFill>
                </a:rPr>
                <a:pPr algn="r">
                  <a:defRPr/>
                </a:pPr>
                <a:t>Водопровід</a:t>
              </a:fld>
              <a:r>
                <a:rPr lang="uk-UA" sz="1100" dirty="0">
                  <a:solidFill>
                    <a:schemeClr val="tx1"/>
                  </a:solidFill>
                </a:rPr>
                <a:t>,</a:t>
              </a:r>
            </a:p>
            <a:p>
              <a:pPr algn="r">
                <a:defRPr/>
              </a:pPr>
              <a:r>
                <a:rPr lang="uk-UA" sz="1100" dirty="0">
                  <a:solidFill>
                    <a:schemeClr val="tx1"/>
                  </a:solidFill>
                  <a:sym typeface="Arial"/>
                </a:rPr>
                <a:t>В</a:t>
              </a:r>
              <a:r>
                <a:rPr lang="uk-UA" sz="1100" dirty="0" smtClean="0">
                  <a:solidFill>
                    <a:schemeClr val="tx1"/>
                  </a:solidFill>
                  <a:sym typeface="Arial"/>
                </a:rPr>
                <a:t>сього  </a:t>
              </a:r>
              <a:r>
                <a:rPr lang="uk-UA" sz="1100" b="1" dirty="0" smtClean="0">
                  <a:solidFill>
                    <a:schemeClr val="tx1"/>
                  </a:solidFill>
                  <a:sym typeface="Arial"/>
                </a:rPr>
                <a:t>115 </a:t>
              </a:r>
              <a:r>
                <a:rPr lang="uk-UA" sz="1100" b="1" dirty="0">
                  <a:solidFill>
                    <a:schemeClr val="tx1"/>
                  </a:solidFill>
                  <a:sym typeface="Arial"/>
                </a:rPr>
                <a:t>тис. км</a:t>
              </a:r>
            </a:p>
          </p:txBody>
        </p:sp>
        <p:sp>
          <p:nvSpPr>
            <p:cNvPr id="23" name="Прямоугольник 2"/>
            <p:cNvSpPr/>
            <p:nvPr>
              <p:custDataLst>
                <p:tags r:id="rId10"/>
              </p:custDataLst>
            </p:nvPr>
          </p:nvSpPr>
          <p:spPr bwMode="auto">
            <a:xfrm>
              <a:off x="5603496" y="1595126"/>
              <a:ext cx="549051" cy="12241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>
                <a:defRPr/>
              </a:pPr>
              <a:fld id="{ED7E157B-A332-40E1-B88C-B1D4D5B074FD}" type="datetime'''''Ка''''на''''''''л''і''з''''''''''''''''ац''''і''я'''''">
                <a:rPr lang="en-US" sz="1200">
                  <a:solidFill>
                    <a:schemeClr val="tx1"/>
                  </a:solidFill>
                </a:rPr>
                <a:pPr algn="r">
                  <a:defRPr/>
                </a:pPr>
                <a:t>Каналізація</a:t>
              </a:fld>
              <a:r>
                <a:rPr lang="uk-UA" sz="1200" dirty="0">
                  <a:solidFill>
                    <a:schemeClr val="tx1"/>
                  </a:solidFill>
                </a:rPr>
                <a:t>,</a:t>
              </a:r>
            </a:p>
            <a:p>
              <a:pPr algn="r">
                <a:defRPr/>
              </a:pPr>
              <a:r>
                <a:rPr lang="uk-UA" sz="1100" dirty="0" smtClean="0">
                  <a:solidFill>
                    <a:schemeClr val="tx1"/>
                  </a:solidFill>
                  <a:sym typeface="Arial"/>
                </a:rPr>
                <a:t>Всього</a:t>
              </a:r>
              <a:r>
                <a:rPr lang="uk-UA" sz="1100" b="1" dirty="0" smtClean="0">
                  <a:solidFill>
                    <a:schemeClr val="tx1"/>
                  </a:solidFill>
                  <a:sym typeface="Arial"/>
                </a:rPr>
                <a:t> 37,4 </a:t>
              </a:r>
              <a:r>
                <a:rPr lang="uk-UA" sz="1100" b="1" dirty="0">
                  <a:solidFill>
                    <a:schemeClr val="tx1"/>
                  </a:solidFill>
                  <a:sym typeface="Arial"/>
                </a:rPr>
                <a:t>тис. км</a:t>
              </a:r>
              <a:endParaRPr lang="uk-UA" sz="1100" dirty="0">
                <a:solidFill>
                  <a:schemeClr val="tx1"/>
                </a:solidFill>
                <a:sym typeface="Arial"/>
              </a:endParaRPr>
            </a:p>
          </p:txBody>
        </p:sp>
        <p:sp>
          <p:nvSpPr>
            <p:cNvPr id="2075" name="TextBox 4"/>
            <p:cNvSpPr txBox="1">
              <a:spLocks noChangeArrowheads="1"/>
            </p:cNvSpPr>
            <p:nvPr/>
          </p:nvSpPr>
          <p:spPr bwMode="auto">
            <a:xfrm>
              <a:off x="6695173" y="1555178"/>
              <a:ext cx="1045479" cy="153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uk-UA" altLang="uk-UA" sz="1000" b="1" dirty="0" smtClean="0"/>
                <a:t>13</a:t>
              </a:r>
              <a:r>
                <a:rPr lang="uk-UA" altLang="uk-UA" sz="1000" dirty="0" smtClean="0"/>
                <a:t>  (</a:t>
              </a:r>
              <a:r>
                <a:rPr lang="uk-UA" altLang="uk-UA" sz="1200" b="1" dirty="0" smtClean="0"/>
                <a:t>34</a:t>
              </a:r>
              <a:r>
                <a:rPr lang="uk-UA" altLang="uk-UA" sz="1000" b="1" dirty="0" smtClean="0"/>
                <a:t>%)</a:t>
              </a:r>
              <a:endParaRPr lang="uk-UA" altLang="uk-UA" sz="1000" b="1" dirty="0"/>
            </a:p>
          </p:txBody>
        </p:sp>
      </p:grpSp>
      <p:sp>
        <p:nvSpPr>
          <p:cNvPr id="2068" name="Прямоугольник 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99592" y="260648"/>
            <a:ext cx="79928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ctr"/>
            <a:r>
              <a:rPr lang="uk-UA" altLang="ru-RU" sz="2000" b="1" dirty="0"/>
              <a:t>ТЕХНІЧНИЙ </a:t>
            </a:r>
            <a:r>
              <a:rPr lang="uk-UA" altLang="ru-RU" sz="2000" b="1" dirty="0" smtClean="0"/>
              <a:t>СТАН ВОДОПРОВІДНО-КАНАЛІЗАЦІЙНОГО ГОСПОДАРСТВА</a:t>
            </a:r>
            <a:endParaRPr lang="uk-UA" altLang="ru-RU" sz="2000" b="1" dirty="0"/>
          </a:p>
        </p:txBody>
      </p:sp>
      <p:sp>
        <p:nvSpPr>
          <p:cNvPr id="36" name="Прямоугольник 6271"/>
          <p:cNvSpPr/>
          <p:nvPr>
            <p:custDataLst>
              <p:tags r:id="rId5"/>
            </p:custDataLst>
          </p:nvPr>
        </p:nvSpPr>
        <p:spPr bwMode="auto">
          <a:xfrm>
            <a:off x="2915816" y="2636912"/>
            <a:ext cx="492369" cy="18891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288" tIns="0" rIns="14288" bIns="0" anchor="ctr"/>
          <a:lstStyle/>
          <a:p>
            <a:pPr algn="ctr">
              <a:defRPr/>
            </a:pPr>
            <a:r>
              <a:rPr lang="uk-UA" sz="1200" dirty="0" smtClean="0">
                <a:solidFill>
                  <a:schemeClr val="tx1"/>
                </a:solidFill>
              </a:rPr>
              <a:t>39</a:t>
            </a:r>
            <a:r>
              <a:rPr lang="en-US" sz="1200" dirty="0" smtClean="0">
                <a:solidFill>
                  <a:schemeClr val="tx1"/>
                </a:solidFill>
              </a:rPr>
              <a:t> (</a:t>
            </a:r>
            <a:r>
              <a:rPr lang="uk-UA" sz="1200" b="1" dirty="0" smtClean="0">
                <a:solidFill>
                  <a:schemeClr val="tx1"/>
                </a:solidFill>
              </a:rPr>
              <a:t>35%</a:t>
            </a:r>
            <a:r>
              <a:rPr lang="en-US" sz="1200" b="1" dirty="0" smtClean="0">
                <a:solidFill>
                  <a:schemeClr val="tx1"/>
                </a:solidFill>
              </a:rPr>
              <a:t>)</a:t>
            </a:r>
            <a:endParaRPr lang="uk-UA" sz="1200" b="1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37" name="Прямоугольник 6272"/>
          <p:cNvSpPr/>
          <p:nvPr>
            <p:custDataLst>
              <p:tags r:id="rId6"/>
            </p:custDataLst>
          </p:nvPr>
        </p:nvSpPr>
        <p:spPr bwMode="auto">
          <a:xfrm>
            <a:off x="7385539" y="2564904"/>
            <a:ext cx="714853" cy="300534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288" tIns="0" rIns="14288" bIns="0" anchor="ctr"/>
          <a:lstStyle/>
          <a:p>
            <a:pPr algn="ctr">
              <a:defRPr/>
            </a:pPr>
            <a:r>
              <a:rPr lang="uk-UA" sz="1200" b="1" dirty="0" smtClean="0">
                <a:solidFill>
                  <a:schemeClr val="tx1"/>
                </a:solidFill>
              </a:rPr>
              <a:t>3850</a:t>
            </a:r>
            <a:r>
              <a:rPr lang="uk-UA" sz="1000" dirty="0" smtClean="0">
                <a:solidFill>
                  <a:schemeClr val="tx1"/>
                </a:solidFill>
              </a:rPr>
              <a:t>        </a:t>
            </a:r>
            <a:r>
              <a:rPr lang="en-US" sz="1000" b="1" dirty="0" smtClean="0">
                <a:solidFill>
                  <a:schemeClr val="tx1"/>
                </a:solidFill>
              </a:rPr>
              <a:t>(</a:t>
            </a:r>
            <a:r>
              <a:rPr lang="uk-UA" sz="1200" b="1" dirty="0" smtClean="0">
                <a:solidFill>
                  <a:schemeClr val="tx1"/>
                </a:solidFill>
              </a:rPr>
              <a:t>26</a:t>
            </a:r>
            <a:r>
              <a:rPr lang="uk-UA" sz="1000" b="1" dirty="0" smtClean="0">
                <a:solidFill>
                  <a:schemeClr val="tx1"/>
                </a:solidFill>
              </a:rPr>
              <a:t>%</a:t>
            </a:r>
            <a:r>
              <a:rPr lang="en-US" sz="1000" b="1" dirty="0" smtClean="0">
                <a:solidFill>
                  <a:schemeClr val="tx1"/>
                </a:solidFill>
              </a:rPr>
              <a:t>)</a:t>
            </a:r>
            <a:endParaRPr lang="uk-UA" sz="1000" b="1" dirty="0">
              <a:solidFill>
                <a:schemeClr val="tx1"/>
              </a:solidFill>
              <a:sym typeface="Arial"/>
            </a:endParaRPr>
          </a:p>
        </p:txBody>
      </p:sp>
      <p:pic>
        <p:nvPicPr>
          <p:cNvPr id="31" name="Изображение 1" descr="minregion_logo_concept.png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27" y="209218"/>
            <a:ext cx="391863" cy="555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Прямоугольник 5"/>
          <p:cNvSpPr>
            <a:spLocks noChangeArrowheads="1"/>
          </p:cNvSpPr>
          <p:nvPr/>
        </p:nvSpPr>
        <p:spPr bwMode="auto">
          <a:xfrm flipV="1">
            <a:off x="350226" y="818161"/>
            <a:ext cx="8541728" cy="45719"/>
          </a:xfrm>
          <a:prstGeom prst="rect">
            <a:avLst/>
          </a:prstGeom>
          <a:solidFill>
            <a:srgbClr val="2E51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uk-UA"/>
          </a:p>
        </p:txBody>
      </p:sp>
      <p:sp>
        <p:nvSpPr>
          <p:cNvPr id="38" name="Прямоугольник 37"/>
          <p:cNvSpPr/>
          <p:nvPr/>
        </p:nvSpPr>
        <p:spPr>
          <a:xfrm>
            <a:off x="1403648" y="4077072"/>
            <a:ext cx="56886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">
              <a:spcBef>
                <a:spcPct val="0"/>
              </a:spcBef>
              <a:spcAft>
                <a:spcPct val="0"/>
              </a:spcAft>
            </a:pPr>
            <a:r>
              <a:rPr lang="uk-UA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Втрати та технологічні витрати - 786,33 </a:t>
            </a:r>
            <a:r>
              <a:rPr lang="uk-UA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млн.м</a:t>
            </a:r>
            <a:r>
              <a:rPr lang="uk-UA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³ або  35% </a:t>
            </a:r>
            <a:endParaRPr lang="uk-UA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Объект 1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think-cell Slide" r:id="rId10" imgW="360" imgH="360" progId="">
                  <p:embed/>
                </p:oleObj>
              </mc:Choice>
              <mc:Fallback>
                <p:oleObj name="think-cell Slide" r:id="rId10" imgW="360" imgH="36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46538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endParaRPr lang="uk-UA" sz="800">
              <a:sym typeface="Arial"/>
            </a:endParaRPr>
          </a:p>
        </p:txBody>
      </p:sp>
      <p:sp>
        <p:nvSpPr>
          <p:cNvPr id="8196" name="Прямокутник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27584" y="163050"/>
            <a:ext cx="80643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Показники водовідведення</a:t>
            </a:r>
            <a:endParaRPr lang="uk-UA" altLang="ru-RU" sz="16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>
            <p:custDataLst>
              <p:tags r:id="rId5"/>
            </p:custDataLst>
          </p:nvPr>
        </p:nvSpPr>
        <p:spPr bwMode="auto">
          <a:xfrm>
            <a:off x="5613889" y="1804989"/>
            <a:ext cx="504092" cy="12223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r">
              <a:defRPr/>
            </a:pPr>
            <a:endParaRPr lang="uk-UA" sz="800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11" name="Прямоугольник 10"/>
          <p:cNvSpPr/>
          <p:nvPr>
            <p:custDataLst>
              <p:tags r:id="rId6"/>
            </p:custDataLst>
          </p:nvPr>
        </p:nvSpPr>
        <p:spPr bwMode="auto">
          <a:xfrm>
            <a:off x="7896958" y="1525588"/>
            <a:ext cx="994996" cy="10636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>
              <a:defRPr/>
            </a:pPr>
            <a:endParaRPr lang="uk-UA" sz="700" dirty="0">
              <a:solidFill>
                <a:schemeClr val="tx1"/>
              </a:solidFill>
              <a:sym typeface="Arial"/>
            </a:endParaRPr>
          </a:p>
        </p:txBody>
      </p:sp>
      <p:graphicFrame>
        <p:nvGraphicFramePr>
          <p:cNvPr id="65" name="Таблиця 1"/>
          <p:cNvGraphicFramePr>
            <a:graphicFrameLocks noGrp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002361481"/>
              </p:ext>
            </p:extLst>
          </p:nvPr>
        </p:nvGraphicFramePr>
        <p:xfrm>
          <a:off x="813600" y="1052735"/>
          <a:ext cx="8078354" cy="2297774"/>
        </p:xfrm>
        <a:graphic>
          <a:graphicData uri="http://schemas.openxmlformats.org/drawingml/2006/table">
            <a:tbl>
              <a:tblPr/>
              <a:tblGrid>
                <a:gridCol w="4046432"/>
                <a:gridCol w="1686838"/>
                <a:gridCol w="2345084"/>
              </a:tblGrid>
              <a:tr h="45004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Характеристика показників</a:t>
                      </a:r>
                    </a:p>
                  </a:txBody>
                  <a:tcPr marL="91435" marR="91435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Обсяги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млн. м</a:t>
                      </a:r>
                      <a:r>
                        <a:rPr lang="uk-UA" sz="16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1" marR="8791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 від піднятої</a:t>
                      </a:r>
                      <a:endParaRPr lang="uk-UA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3" marR="8793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3108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Зібрано стічних вод </a:t>
                      </a:r>
                      <a:endParaRPr lang="uk-UA" sz="16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5" marR="91435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1 701,75 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1" marR="8791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uk-UA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3" marR="8793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3108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Оброблено на очисних спорудах</a:t>
                      </a:r>
                      <a:endParaRPr lang="uk-UA" sz="16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5" marR="91435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1 573,23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1" marR="8791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92,5</a:t>
                      </a:r>
                      <a:r>
                        <a:rPr lang="uk-UA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uk-UA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3" marR="8793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3108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пройшло повне біологічне очищення</a:t>
                      </a:r>
                      <a:endParaRPr lang="uk-UA" sz="16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5" marR="91435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1 539,51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1" marR="8791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90,5 </a:t>
                      </a:r>
                      <a:r>
                        <a:rPr lang="uk-UA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uk-UA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3" marR="8793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89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пройшло доочищення</a:t>
                      </a:r>
                      <a:endParaRPr lang="uk-UA" sz="16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5" marR="91435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uk-UA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59,9 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1" marR="8791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3,5 </a:t>
                      </a:r>
                      <a:endParaRPr lang="uk-UA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3" marR="8793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3" name="Прямоугольник 5"/>
          <p:cNvSpPr>
            <a:spLocks noChangeArrowheads="1"/>
          </p:cNvSpPr>
          <p:nvPr/>
        </p:nvSpPr>
        <p:spPr bwMode="auto">
          <a:xfrm flipV="1">
            <a:off x="546158" y="774418"/>
            <a:ext cx="8541728" cy="45719"/>
          </a:xfrm>
          <a:prstGeom prst="rect">
            <a:avLst/>
          </a:prstGeom>
          <a:solidFill>
            <a:srgbClr val="2E51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uk-UA"/>
          </a:p>
        </p:txBody>
      </p:sp>
      <p:pic>
        <p:nvPicPr>
          <p:cNvPr id="31" name="Изображение 1" descr="minregion_logo_concept.pn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27" y="209218"/>
            <a:ext cx="391863" cy="555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Диаграмма 4"/>
          <p:cNvGraphicFramePr/>
          <p:nvPr>
            <p:extLst>
              <p:ext uri="{D42A27DB-BD31-4B8C-83A1-F6EECF244321}">
                <p14:modId xmlns:p14="http://schemas.microsoft.com/office/powerpoint/2010/main" val="3962443324"/>
              </p:ext>
            </p:extLst>
          </p:nvPr>
        </p:nvGraphicFramePr>
        <p:xfrm>
          <a:off x="827584" y="3284984"/>
          <a:ext cx="792088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</p:spTree>
    <p:extLst>
      <p:ext uri="{BB962C8B-B14F-4D97-AF65-F5344CB8AC3E}">
        <p14:creationId xmlns:p14="http://schemas.microsoft.com/office/powerpoint/2010/main" val="272037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Объект 1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think-cell Slide" r:id="rId10" imgW="360" imgH="360" progId="">
                  <p:embed/>
                </p:oleObj>
              </mc:Choice>
              <mc:Fallback>
                <p:oleObj name="think-cell Slide" r:id="rId10" imgW="360" imgH="36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46538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endParaRPr lang="uk-UA" sz="800">
              <a:sym typeface="Arial"/>
            </a:endParaRPr>
          </a:p>
        </p:txBody>
      </p:sp>
      <p:sp>
        <p:nvSpPr>
          <p:cNvPr id="8196" name="Прямокутник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27584" y="163050"/>
            <a:ext cx="80643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Виконання вимог  Директиви 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Ради 91/271/ЄЕС</a:t>
            </a:r>
            <a:endParaRPr lang="uk-UA" altLang="ru-RU" sz="24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>
            <p:custDataLst>
              <p:tags r:id="rId5"/>
            </p:custDataLst>
          </p:nvPr>
        </p:nvSpPr>
        <p:spPr bwMode="auto">
          <a:xfrm>
            <a:off x="5613889" y="1804989"/>
            <a:ext cx="504092" cy="12223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r">
              <a:defRPr/>
            </a:pPr>
            <a:endParaRPr lang="uk-UA" sz="800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11" name="Прямоугольник 10"/>
          <p:cNvSpPr/>
          <p:nvPr>
            <p:custDataLst>
              <p:tags r:id="rId6"/>
            </p:custDataLst>
          </p:nvPr>
        </p:nvSpPr>
        <p:spPr bwMode="auto">
          <a:xfrm>
            <a:off x="7896958" y="1525588"/>
            <a:ext cx="994996" cy="10636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>
              <a:defRPr/>
            </a:pPr>
            <a:endParaRPr lang="uk-UA" sz="700" dirty="0">
              <a:solidFill>
                <a:schemeClr val="tx1"/>
              </a:solidFill>
              <a:sym typeface="Arial"/>
            </a:endParaRPr>
          </a:p>
        </p:txBody>
      </p:sp>
      <p:graphicFrame>
        <p:nvGraphicFramePr>
          <p:cNvPr id="65" name="Таблиця 1"/>
          <p:cNvGraphicFramePr>
            <a:graphicFrameLocks noGrp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4277437975"/>
              </p:ext>
            </p:extLst>
          </p:nvPr>
        </p:nvGraphicFramePr>
        <p:xfrm>
          <a:off x="813600" y="1196753"/>
          <a:ext cx="8078354" cy="5335557"/>
        </p:xfrm>
        <a:graphic>
          <a:graphicData uri="http://schemas.openxmlformats.org/drawingml/2006/table">
            <a:tbl>
              <a:tblPr/>
              <a:tblGrid>
                <a:gridCol w="5733270"/>
                <a:gridCol w="2345084"/>
              </a:tblGrid>
              <a:tr h="52109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Обсяги стічних вод  скинутих у водоймища без очищення</a:t>
                      </a:r>
                    </a:p>
                  </a:txBody>
                  <a:tcPr marL="91435" marR="91435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128,5 млн. куб м</a:t>
                      </a:r>
                      <a:endParaRPr lang="uk-UA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3" marR="8793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74050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Кількість міст, забезпечених централізованим водопостачанням, які не забезпечені централізованим водовідведенням</a:t>
                      </a:r>
                    </a:p>
                  </a:txBody>
                  <a:tcPr marL="91435" marR="91435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endParaRPr lang="uk-UA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3" marR="8793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74050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Кількість селищ міського типу, забезпечених централізованим водопостачанням, які не забезпечені централізованим водовідведенням</a:t>
                      </a:r>
                    </a:p>
                  </a:txBody>
                  <a:tcPr marL="91435" marR="91435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332</a:t>
                      </a:r>
                      <a:endParaRPr lang="uk-UA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3" marR="8793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11046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Забезпечення  агломерацій  системами каналізації міських стічних вод,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де популяційний еквівалент яких становить </a:t>
                      </a:r>
                      <a:r>
                        <a:rPr lang="uk-UA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2 000 - 15 000</a:t>
                      </a:r>
                      <a:r>
                        <a:rPr lang="uk-UA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uk-UA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д</a:t>
                      </a:r>
                      <a:r>
                        <a:rPr lang="uk-UA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ля  стоків,  які  скидаються  в прісноводні водойми з </a:t>
                      </a:r>
                      <a:r>
                        <a:rPr lang="uk-UA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п.е</a:t>
                      </a:r>
                      <a:r>
                        <a:rPr lang="uk-UA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 від 2 000 до 10 000.</a:t>
                      </a:r>
                      <a:r>
                        <a:rPr lang="uk-UA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6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Стаття 3 </a:t>
                      </a:r>
                      <a:r>
                        <a:rPr lang="uk-UA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Директиви</a:t>
                      </a:r>
                      <a:endParaRPr lang="uk-UA" sz="16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Якщо створення системи каналізації </a:t>
                      </a:r>
                      <a:r>
                        <a:rPr lang="uk-UA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 виправдовує себе  через те,   що  її  впровадження  не  буде  корисним  для  навколишнього природного  середовища  або  </a:t>
                      </a:r>
                      <a:r>
                        <a:rPr lang="uk-UA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пов'язане  з  надмірними   витратами, повинні   використовуватися   індивідуальні  або  інші  відповідні системи</a:t>
                      </a:r>
                      <a:r>
                        <a:rPr lang="uk-UA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які забезпечують такий самий рівень захисту довкілля.</a:t>
                      </a:r>
                      <a:endParaRPr lang="uk-UA" sz="16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5" marR="9143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uk-UA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3" marR="8793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3" name="Прямоугольник 5"/>
          <p:cNvSpPr>
            <a:spLocks noChangeArrowheads="1"/>
          </p:cNvSpPr>
          <p:nvPr/>
        </p:nvSpPr>
        <p:spPr bwMode="auto">
          <a:xfrm flipV="1">
            <a:off x="546158" y="774418"/>
            <a:ext cx="8541728" cy="45719"/>
          </a:xfrm>
          <a:prstGeom prst="rect">
            <a:avLst/>
          </a:prstGeom>
          <a:solidFill>
            <a:srgbClr val="2E51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uk-UA"/>
          </a:p>
        </p:txBody>
      </p:sp>
      <p:pic>
        <p:nvPicPr>
          <p:cNvPr id="31" name="Изображение 1" descr="minregion_logo_concept.pn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27" y="209218"/>
            <a:ext cx="391863" cy="555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610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27584" y="167781"/>
            <a:ext cx="8136904" cy="67710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uk-UA" altLang="uk-UA" sz="2000" b="1" dirty="0">
                <a:latin typeface="Arial" charset="0"/>
              </a:rPr>
              <a:t>Імплементація законодавства до вимог Директиви Ради ЄС</a:t>
            </a:r>
          </a:p>
          <a:p>
            <a:pPr>
              <a:defRPr/>
            </a:pPr>
            <a:r>
              <a:rPr lang="uk-UA" altLang="uk-UA" b="1" u="sng" dirty="0">
                <a:latin typeface="Arial" charset="0"/>
              </a:rPr>
              <a:t> </a:t>
            </a:r>
            <a:endParaRPr lang="uk-UA" altLang="ru-RU" b="1" cap="all" dirty="0">
              <a:latin typeface="+mn-lt"/>
              <a:cs typeface="Times New Roman" pitchFamily="18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6215" y="3352800"/>
            <a:ext cx="1449266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2708" y="3200400"/>
            <a:ext cx="1195754" cy="143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16"/>
          <p:cNvSpPr>
            <a:spLocks noChangeArrowheads="1"/>
          </p:cNvSpPr>
          <p:nvPr/>
        </p:nvSpPr>
        <p:spPr bwMode="auto">
          <a:xfrm>
            <a:off x="1125416" y="2971800"/>
            <a:ext cx="361950" cy="96838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 lIns="86895" tIns="43448" rIns="86895" bIns="43448" anchor="ctr"/>
          <a:lstStyle/>
          <a:p>
            <a:pPr algn="just"/>
            <a:endParaRPr lang="uk-UA" altLang="uk-UA"/>
          </a:p>
        </p:txBody>
      </p:sp>
      <p:sp>
        <p:nvSpPr>
          <p:cNvPr id="9222" name="TextBox 9"/>
          <p:cNvSpPr txBox="1">
            <a:spLocks noChangeArrowheads="1"/>
          </p:cNvSpPr>
          <p:nvPr/>
        </p:nvSpPr>
        <p:spPr bwMode="auto">
          <a:xfrm>
            <a:off x="633046" y="4800601"/>
            <a:ext cx="112541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altLang="uk-UA" sz="1400" b="1"/>
              <a:t>  Мінрегіон</a:t>
            </a:r>
            <a:endParaRPr lang="ru-RU" altLang="uk-UA" sz="1400" b="1"/>
          </a:p>
        </p:txBody>
      </p: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1969477" y="838201"/>
            <a:ext cx="5810250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altLang="uk-UA" b="1" u="sng" dirty="0"/>
              <a:t>Імплементація законодавства у сфері водовідведення до вимог Директиви Ради ЄС</a:t>
            </a:r>
          </a:p>
          <a:p>
            <a:r>
              <a:rPr lang="uk-UA" altLang="uk-UA" b="1" u="sng" dirty="0"/>
              <a:t> </a:t>
            </a:r>
          </a:p>
        </p:txBody>
      </p:sp>
      <p:sp>
        <p:nvSpPr>
          <p:cNvPr id="9224" name="Rectangle 15"/>
          <p:cNvSpPr>
            <a:spLocks noChangeArrowheads="1"/>
          </p:cNvSpPr>
          <p:nvPr/>
        </p:nvSpPr>
        <p:spPr bwMode="auto">
          <a:xfrm>
            <a:off x="1125416" y="2895601"/>
            <a:ext cx="361950" cy="98425"/>
          </a:xfrm>
          <a:prstGeom prst="rect">
            <a:avLst/>
          </a:prstGeom>
          <a:solidFill>
            <a:srgbClr val="3333FF"/>
          </a:solidFill>
          <a:ln w="9525">
            <a:noFill/>
            <a:miter lim="800000"/>
            <a:headEnd/>
            <a:tailEnd/>
          </a:ln>
        </p:spPr>
        <p:txBody>
          <a:bodyPr wrap="none" lIns="86895" tIns="43448" rIns="86895" bIns="43448" anchor="ctr"/>
          <a:lstStyle/>
          <a:p>
            <a:pPr algn="just"/>
            <a:endParaRPr lang="uk-UA" altLang="uk-UA"/>
          </a:p>
        </p:txBody>
      </p:sp>
      <p:sp>
        <p:nvSpPr>
          <p:cNvPr id="9225" name="Line 14"/>
          <p:cNvSpPr>
            <a:spLocks noChangeShapeType="1"/>
          </p:cNvSpPr>
          <p:nvPr/>
        </p:nvSpPr>
        <p:spPr bwMode="auto">
          <a:xfrm flipV="1">
            <a:off x="1125415" y="2895600"/>
            <a:ext cx="1466" cy="330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6895" tIns="43448" rIns="86895" bIns="43448"/>
          <a:lstStyle/>
          <a:p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1979712" y="3861048"/>
            <a:ext cx="5205046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227" name="Прямоугольник 12"/>
          <p:cNvSpPr>
            <a:spLocks noChangeArrowheads="1"/>
          </p:cNvSpPr>
          <p:nvPr/>
        </p:nvSpPr>
        <p:spPr bwMode="auto">
          <a:xfrm>
            <a:off x="1899139" y="1988839"/>
            <a:ext cx="5841213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uk-UA" altLang="uk-UA" b="1" dirty="0"/>
          </a:p>
          <a:p>
            <a:r>
              <a:rPr lang="uk-UA" altLang="uk-UA" b="1" dirty="0"/>
              <a:t>«Про </a:t>
            </a:r>
            <a:r>
              <a:rPr lang="uk-UA" altLang="uk-UA" b="1" dirty="0" smtClean="0"/>
              <a:t>водовідведення»</a:t>
            </a:r>
            <a:r>
              <a:rPr lang="uk-UA" altLang="uk-UA" dirty="0" smtClean="0"/>
              <a:t> </a:t>
            </a:r>
            <a:r>
              <a:rPr lang="en-US" altLang="uk-UA" dirty="0"/>
              <a:t>- </a:t>
            </a:r>
            <a:r>
              <a:rPr lang="uk-UA" altLang="uk-UA" sz="1600" b="1" i="1" dirty="0"/>
              <a:t>імплементація  законодавства у сфері водовідведення  до вимог Директиви Ради ЄС  </a:t>
            </a:r>
            <a:r>
              <a:rPr lang="uk-UA" altLang="uk-UA" sz="1600" b="1" i="1" dirty="0" smtClean="0"/>
              <a:t>№ </a:t>
            </a:r>
            <a:r>
              <a:rPr lang="uk-UA" altLang="uk-UA" sz="1600" b="1" i="1" dirty="0"/>
              <a:t>91/271/ЄЕС Європейського Парламенту та Ради від 25 травня 1991 року про очищення міських стічних вод</a:t>
            </a:r>
            <a:endParaRPr lang="en-US" altLang="uk-UA" sz="1600" b="1" i="1" dirty="0"/>
          </a:p>
          <a:p>
            <a:endParaRPr lang="uk-UA" altLang="uk-UA" sz="1600" b="1" i="1" dirty="0"/>
          </a:p>
          <a:p>
            <a:endParaRPr lang="ru-RU" altLang="uk-UA" sz="1600" b="1" i="1" dirty="0"/>
          </a:p>
          <a:p>
            <a:endParaRPr lang="en-US" altLang="uk-UA" sz="1600" b="1" i="1" dirty="0"/>
          </a:p>
          <a:p>
            <a:endParaRPr lang="ru-RU" altLang="uk-UA" sz="1600" b="1" i="1" dirty="0"/>
          </a:p>
          <a:p>
            <a:endParaRPr lang="ru-RU" altLang="uk-UA" sz="1600" b="1" i="1" dirty="0"/>
          </a:p>
          <a:p>
            <a:endParaRPr lang="ru-RU" altLang="uk-UA" sz="1600" b="1" i="1" dirty="0"/>
          </a:p>
          <a:p>
            <a:endParaRPr lang="ru-RU" altLang="uk-UA" sz="1600" b="1" dirty="0"/>
          </a:p>
        </p:txBody>
      </p:sp>
      <p:sp>
        <p:nvSpPr>
          <p:cNvPr id="9228" name="Прямоугольник 13"/>
          <p:cNvSpPr>
            <a:spLocks noChangeArrowheads="1"/>
          </p:cNvSpPr>
          <p:nvPr/>
        </p:nvSpPr>
        <p:spPr bwMode="auto">
          <a:xfrm>
            <a:off x="1979713" y="4581128"/>
            <a:ext cx="5328592" cy="2226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uk-UA" altLang="uk-UA" sz="1600" b="1" i="1" dirty="0"/>
              <a:t>Мета</a:t>
            </a:r>
            <a:r>
              <a:rPr lang="uk-UA" altLang="uk-UA" sz="1600" b="1" dirty="0"/>
              <a:t> -  </a:t>
            </a:r>
            <a:r>
              <a:rPr lang="uk-UA" altLang="uk-UA" sz="1600" b="1" i="1" dirty="0"/>
              <a:t>захист навколишнього природного середовища </a:t>
            </a:r>
            <a:r>
              <a:rPr lang="uk-UA" altLang="uk-UA" sz="1600" b="1" i="1" dirty="0" smtClean="0"/>
              <a:t> від </a:t>
            </a:r>
            <a:r>
              <a:rPr lang="uk-UA" altLang="uk-UA" sz="1600" b="1" i="1" dirty="0"/>
              <a:t>негативного впливу скидів стічних вод промисловості. </a:t>
            </a:r>
          </a:p>
          <a:p>
            <a:endParaRPr lang="ru-RU" altLang="uk-UA" sz="1600" dirty="0"/>
          </a:p>
          <a:p>
            <a:endParaRPr lang="uk-UA" altLang="uk-UA" sz="1400" b="1" i="1" dirty="0"/>
          </a:p>
          <a:p>
            <a:endParaRPr lang="ru-RU" altLang="uk-UA" sz="1400" b="1" i="1" dirty="0"/>
          </a:p>
          <a:p>
            <a:endParaRPr lang="en-US" altLang="uk-UA" sz="1400" b="1" i="1" dirty="0"/>
          </a:p>
          <a:p>
            <a:endParaRPr lang="ru-RU" altLang="uk-UA" sz="1400" b="1" i="1" dirty="0"/>
          </a:p>
          <a:p>
            <a:endParaRPr lang="ru-RU" altLang="uk-UA" sz="1400" b="1" dirty="0"/>
          </a:p>
        </p:txBody>
      </p:sp>
      <p:sp>
        <p:nvSpPr>
          <p:cNvPr id="9229" name="Прямокутник 1"/>
          <p:cNvSpPr>
            <a:spLocks noChangeArrowheads="1"/>
          </p:cNvSpPr>
          <p:nvPr/>
        </p:nvSpPr>
        <p:spPr bwMode="auto">
          <a:xfrm>
            <a:off x="2039816" y="1676400"/>
            <a:ext cx="5348654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altLang="uk-UA" b="1" u="sng"/>
              <a:t>Необхідно розробити проект закону України:</a:t>
            </a:r>
          </a:p>
        </p:txBody>
      </p:sp>
      <p:pic>
        <p:nvPicPr>
          <p:cNvPr id="14" name="Изображение 1" descr="minregion_logo_concept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27" y="209218"/>
            <a:ext cx="391863" cy="555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6"/>
          <p:cNvSpPr/>
          <p:nvPr/>
        </p:nvSpPr>
        <p:spPr>
          <a:xfrm>
            <a:off x="3851920" y="3212976"/>
            <a:ext cx="4896544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uk-UA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uk-UA" sz="1600" b="1" dirty="0" smtClean="0">
                <a:latin typeface="Arial" pitchFamily="34" charset="0"/>
                <a:cs typeface="Arial" pitchFamily="34" charset="0"/>
              </a:rPr>
              <a:t>Прийнято </a:t>
            </a:r>
            <a:r>
              <a:rPr lang="uk-UA" sz="1600" b="1" dirty="0">
                <a:latin typeface="Arial" pitchFamily="34" charset="0"/>
                <a:cs typeface="Arial" pitchFamily="34" charset="0"/>
              </a:rPr>
              <a:t>ВРУ  </a:t>
            </a:r>
            <a:r>
              <a:rPr lang="uk-UA" sz="1600" b="1" dirty="0" smtClean="0">
                <a:latin typeface="Arial" pitchFamily="34" charset="0"/>
                <a:cs typeface="Arial" pitchFamily="34" charset="0"/>
              </a:rPr>
              <a:t>Закон </a:t>
            </a:r>
            <a:r>
              <a:rPr lang="uk-UA" sz="1600" b="1" dirty="0">
                <a:latin typeface="Arial" pitchFamily="34" charset="0"/>
                <a:cs typeface="Arial" pitchFamily="34" charset="0"/>
              </a:rPr>
              <a:t>України “Про внесення змін до Закону України “Про питну воду та питне водопостачання” </a:t>
            </a:r>
            <a:endParaRPr lang="uk-UA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uk-UA" sz="1600" b="1" dirty="0" smtClean="0">
                <a:latin typeface="Arial" pitchFamily="34" charset="0"/>
                <a:cs typeface="Arial" pitchFamily="34" charset="0"/>
              </a:rPr>
              <a:t>(18.05.2017)</a:t>
            </a:r>
            <a:endParaRPr lang="uk-UA" sz="16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16"/>
          <p:cNvSpPr/>
          <p:nvPr/>
        </p:nvSpPr>
        <p:spPr>
          <a:xfrm>
            <a:off x="1547664" y="116632"/>
            <a:ext cx="6408713" cy="82316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1600" b="1" i="1" dirty="0">
                <a:latin typeface="Arial" pitchFamily="34" charset="0"/>
                <a:cs typeface="Arial" pitchFamily="34" charset="0"/>
              </a:rPr>
              <a:t>Основні завдання, передбачені Стратегією сталого розвитку «Україна – 2020»   на </a:t>
            </a:r>
            <a:r>
              <a:rPr lang="uk-UA" sz="1600" b="1" i="1" dirty="0" smtClean="0">
                <a:latin typeface="Arial" pitchFamily="34" charset="0"/>
                <a:cs typeface="Arial" pitchFamily="34" charset="0"/>
              </a:rPr>
              <a:t>2017 </a:t>
            </a:r>
            <a:r>
              <a:rPr lang="uk-UA" sz="1600" b="1" i="1" dirty="0">
                <a:latin typeface="Arial" pitchFamily="34" charset="0"/>
                <a:cs typeface="Arial" pitchFamily="34" charset="0"/>
              </a:rPr>
              <a:t>рік</a:t>
            </a:r>
          </a:p>
        </p:txBody>
      </p:sp>
      <p:sp>
        <p:nvSpPr>
          <p:cNvPr id="22" name="Скругленный прямоугольник 16"/>
          <p:cNvSpPr/>
          <p:nvPr/>
        </p:nvSpPr>
        <p:spPr>
          <a:xfrm>
            <a:off x="3851921" y="1124744"/>
            <a:ext cx="4896543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uk-UA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uk-UA" sz="1600" b="1" dirty="0" smtClean="0">
                <a:latin typeface="Arial" pitchFamily="34" charset="0"/>
                <a:cs typeface="Arial" pitchFamily="34" charset="0"/>
              </a:rPr>
              <a:t>Прийняття  </a:t>
            </a:r>
            <a:r>
              <a:rPr lang="uk-UA" sz="1600" b="1" dirty="0">
                <a:latin typeface="Arial" pitchFamily="34" charset="0"/>
                <a:cs typeface="Arial" pitchFamily="34" charset="0"/>
              </a:rPr>
              <a:t>ВРУ Закону України </a:t>
            </a:r>
            <a:r>
              <a:rPr lang="uk-UA" sz="1600" b="1" dirty="0" err="1">
                <a:latin typeface="Arial" pitchFamily="34" charset="0"/>
                <a:cs typeface="Arial" pitchFamily="34" charset="0"/>
              </a:rPr>
              <a:t>“Про</a:t>
            </a:r>
            <a:r>
              <a:rPr lang="uk-UA" sz="1600" b="1" dirty="0">
                <a:latin typeface="Arial" pitchFamily="34" charset="0"/>
                <a:cs typeface="Arial" pitchFamily="34" charset="0"/>
              </a:rPr>
              <a:t> житлово-комунальні </a:t>
            </a:r>
            <a:r>
              <a:rPr lang="uk-UA" sz="1600" b="1" dirty="0" err="1">
                <a:latin typeface="Arial" pitchFamily="34" charset="0"/>
                <a:cs typeface="Arial" pitchFamily="34" charset="0"/>
              </a:rPr>
              <a:t>послуги”</a:t>
            </a:r>
            <a:r>
              <a:rPr lang="uk-UA" sz="1600" b="1" dirty="0">
                <a:latin typeface="Arial" pitchFamily="34" charset="0"/>
                <a:cs typeface="Arial" pitchFamily="34" charset="0"/>
              </a:rPr>
              <a:t>  </a:t>
            </a:r>
            <a:endParaRPr lang="uk-UA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uk-UA" sz="16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uk-UA" sz="1600" b="1" dirty="0">
                <a:latin typeface="Arial" pitchFamily="34" charset="0"/>
                <a:cs typeface="Arial" pitchFamily="34" charset="0"/>
              </a:rPr>
              <a:t>реєстр. № 1581-Д)</a:t>
            </a:r>
          </a:p>
          <a:p>
            <a:pPr algn="ctr">
              <a:defRPr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6"/>
          <p:cNvSpPr/>
          <p:nvPr/>
        </p:nvSpPr>
        <p:spPr>
          <a:xfrm>
            <a:off x="3851920" y="5445224"/>
            <a:ext cx="4896544" cy="11513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2563" algn="ctr">
              <a:defRPr/>
            </a:pPr>
            <a:r>
              <a:rPr lang="uk-UA" sz="1600" b="1" dirty="0">
                <a:latin typeface="Arial" pitchFamily="34" charset="0"/>
                <a:cs typeface="Arial" pitchFamily="34" charset="0"/>
              </a:rPr>
              <a:t>Прийняття ВРУ Закону України </a:t>
            </a:r>
            <a:r>
              <a:rPr lang="uk-UA" sz="1600" b="1" dirty="0" err="1">
                <a:latin typeface="Arial" pitchFamily="34" charset="0"/>
                <a:cs typeface="Arial" pitchFamily="34" charset="0"/>
              </a:rPr>
              <a:t>“Про</a:t>
            </a:r>
            <a:r>
              <a:rPr lang="uk-UA" sz="1600" b="1" dirty="0">
                <a:latin typeface="Arial" pitchFamily="34" charset="0"/>
                <a:cs typeface="Arial" pitchFamily="34" charset="0"/>
              </a:rPr>
              <a:t> внесення змін до деяких законодавчих актів України щодо питної води та питного </a:t>
            </a:r>
            <a:r>
              <a:rPr lang="uk-UA" sz="1600" b="1" dirty="0" err="1">
                <a:latin typeface="Arial" pitchFamily="34" charset="0"/>
                <a:cs typeface="Arial" pitchFamily="34" charset="0"/>
              </a:rPr>
              <a:t>водопостачання</a:t>
            </a:r>
            <a:r>
              <a:rPr lang="uk-UA" sz="1600" b="1" dirty="0" err="1" smtClean="0">
                <a:latin typeface="Arial" pitchFamily="34" charset="0"/>
                <a:cs typeface="Arial" pitchFamily="34" charset="0"/>
              </a:rPr>
              <a:t>”</a:t>
            </a:r>
            <a:r>
              <a:rPr lang="uk-UA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1400" dirty="0" smtClean="0">
                <a:latin typeface="Arial" pitchFamily="34" charset="0"/>
                <a:cs typeface="Arial" pitchFamily="34" charset="0"/>
              </a:rPr>
              <a:t>(подано до КМУ)</a:t>
            </a:r>
            <a:endParaRPr lang="uk-UA" sz="14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8" name="Picture 12" descr="http://www.profngz.com.ua/wp-content/uploads/2013/09/8ukraine-election.jp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1700808"/>
            <a:ext cx="2868166" cy="2329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Скругленный прямоугольник 16"/>
          <p:cNvSpPr/>
          <p:nvPr/>
        </p:nvSpPr>
        <p:spPr>
          <a:xfrm>
            <a:off x="3851920" y="2060848"/>
            <a:ext cx="4873461" cy="9334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uk-UA" sz="1600" b="1" dirty="0" smtClean="0">
                <a:latin typeface="Arial" pitchFamily="34" charset="0"/>
                <a:cs typeface="Arial" pitchFamily="34" charset="0"/>
              </a:rPr>
              <a:t>Прийнято </a:t>
            </a:r>
            <a:r>
              <a:rPr lang="uk-UA" sz="1600" b="1" dirty="0">
                <a:latin typeface="Arial" pitchFamily="34" charset="0"/>
                <a:cs typeface="Arial" pitchFamily="34" charset="0"/>
              </a:rPr>
              <a:t>ВРУ </a:t>
            </a:r>
            <a:r>
              <a:rPr lang="uk-UA" sz="1600" b="1" dirty="0" smtClean="0">
                <a:latin typeface="Arial" pitchFamily="34" charset="0"/>
                <a:cs typeface="Arial" pitchFamily="34" charset="0"/>
              </a:rPr>
              <a:t>Закон </a:t>
            </a:r>
            <a:r>
              <a:rPr lang="uk-UA" sz="1600" b="1" dirty="0">
                <a:latin typeface="Arial" pitchFamily="34" charset="0"/>
                <a:cs typeface="Arial" pitchFamily="34" charset="0"/>
              </a:rPr>
              <a:t>України “Про комерційний облік комунальних послуг” </a:t>
            </a:r>
            <a:r>
              <a:rPr lang="uk-UA" sz="1600" b="1" dirty="0" smtClean="0">
                <a:latin typeface="Arial" pitchFamily="34" charset="0"/>
                <a:cs typeface="Arial" pitchFamily="34" charset="0"/>
              </a:rPr>
              <a:t>(06.07.2017) 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200" name="Picture 16" descr="https://pbs.twimg.com/profile_images/453077069421764608/JIjaeqFw_400x400.jpe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9216" y="4581526"/>
            <a:ext cx="1926981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 зі стрілкою 5"/>
          <p:cNvCxnSpPr/>
          <p:nvPr/>
        </p:nvCxnSpPr>
        <p:spPr>
          <a:xfrm flipV="1">
            <a:off x="3419872" y="1484784"/>
            <a:ext cx="452804" cy="1106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 зі стрілкою 8"/>
          <p:cNvCxnSpPr>
            <a:endCxn id="17" idx="1"/>
          </p:cNvCxnSpPr>
          <p:nvPr/>
        </p:nvCxnSpPr>
        <p:spPr>
          <a:xfrm flipV="1">
            <a:off x="3419872" y="2527573"/>
            <a:ext cx="432048" cy="2533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 зі стрілкою 18"/>
          <p:cNvCxnSpPr/>
          <p:nvPr/>
        </p:nvCxnSpPr>
        <p:spPr>
          <a:xfrm>
            <a:off x="3563888" y="3356992"/>
            <a:ext cx="28803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 зі стрілкою 20"/>
          <p:cNvCxnSpPr/>
          <p:nvPr/>
        </p:nvCxnSpPr>
        <p:spPr>
          <a:xfrm flipV="1">
            <a:off x="1969477" y="41148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205" name="Picture 16" descr="https://pbs.twimg.com/profile_images/453077069421764608/JIjaeqFw_400x400.jpe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55078" y="4572001"/>
            <a:ext cx="1926981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Пряма зі стрілкою 18"/>
          <p:cNvCxnSpPr/>
          <p:nvPr/>
        </p:nvCxnSpPr>
        <p:spPr>
          <a:xfrm>
            <a:off x="3491880" y="3429000"/>
            <a:ext cx="360040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Изображение 1" descr="minregion_logo_concept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27" y="209218"/>
            <a:ext cx="391863" cy="555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Пряма зі стрілкою 8"/>
          <p:cNvCxnSpPr/>
          <p:nvPr/>
        </p:nvCxnSpPr>
        <p:spPr>
          <a:xfrm>
            <a:off x="5868144" y="220486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кругленный прямоугольник 16"/>
          <p:cNvSpPr/>
          <p:nvPr/>
        </p:nvSpPr>
        <p:spPr>
          <a:xfrm>
            <a:off x="4067944" y="4653136"/>
            <a:ext cx="4392488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1400" b="1" dirty="0" smtClean="0">
                <a:latin typeface="Arial" pitchFamily="34" charset="0"/>
                <a:cs typeface="Arial" pitchFamily="34" charset="0"/>
              </a:rPr>
              <a:t>Правила приймання стічних вод </a:t>
            </a:r>
            <a:r>
              <a:rPr lang="uk-UA" sz="1400" b="1" dirty="0" smtClean="0">
                <a:latin typeface="Arial" pitchFamily="34" charset="0"/>
                <a:cs typeface="Arial" pitchFamily="34" charset="0"/>
              </a:rPr>
              <a:t>до систем централізованого водовідведення</a:t>
            </a: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Стрелка вниз 46"/>
          <p:cNvSpPr/>
          <p:nvPr/>
        </p:nvSpPr>
        <p:spPr>
          <a:xfrm>
            <a:off x="6300192" y="4437112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1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Object 12" hidden="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46538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endParaRPr lang="ru-RU" sz="700" dirty="0">
              <a:solidFill>
                <a:prstClr val="white"/>
              </a:solidFill>
              <a:sym typeface="Arial"/>
            </a:endParaRPr>
          </a:p>
        </p:txBody>
      </p:sp>
      <p:graphicFrame>
        <p:nvGraphicFramePr>
          <p:cNvPr id="2" name="Таблиця 1"/>
          <p:cNvGraphicFramePr>
            <a:graphicFrameLocks noGrp="1"/>
          </p:cNvGraphicFramePr>
          <p:nvPr/>
        </p:nvGraphicFramePr>
        <p:xfrm>
          <a:off x="395536" y="836712"/>
          <a:ext cx="8496944" cy="485926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4820377"/>
                <a:gridCol w="292191"/>
                <a:gridCol w="3384376"/>
              </a:tblGrid>
              <a:tr h="3780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Arial" pitchFamily="34" charset="0"/>
                          <a:cs typeface="Arial" pitchFamily="34" charset="0"/>
                        </a:rPr>
                        <a:t>Нормативно-правовий</a:t>
                      </a:r>
                      <a:r>
                        <a:rPr lang="uk-UA" sz="1600" dirty="0" smtClean="0"/>
                        <a:t> </a:t>
                      </a:r>
                      <a:r>
                        <a:rPr lang="uk-UA" sz="1800" dirty="0" smtClean="0"/>
                        <a:t>акт</a:t>
                      </a:r>
                    </a:p>
                  </a:txBody>
                  <a:tcPr marL="84406" marR="84406" marT="45594" marB="45594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1600" dirty="0"/>
                    </a:p>
                  </a:txBody>
                  <a:tcPr marL="84406" marR="84406" marT="45594" marB="45594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Arial" pitchFamily="34" charset="0"/>
                          <a:cs typeface="Arial" pitchFamily="34" charset="0"/>
                        </a:rPr>
                        <a:t>Результат</a:t>
                      </a:r>
                      <a:r>
                        <a:rPr lang="uk-UA" sz="1600" dirty="0" smtClean="0"/>
                        <a:t> прийняття </a:t>
                      </a:r>
                      <a:endParaRPr lang="uk-UA" sz="1600" dirty="0"/>
                    </a:p>
                  </a:txBody>
                  <a:tcPr marL="84406" marR="84406" marT="45594" marB="45594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75658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uk-UA" sz="1600" b="1" i="0" dirty="0" smtClean="0">
                          <a:latin typeface="Arial" pitchFamily="34" charset="0"/>
                          <a:cs typeface="Arial" pitchFamily="34" charset="0"/>
                        </a:rPr>
                        <a:t>ЗУ </a:t>
                      </a:r>
                      <a:r>
                        <a:rPr lang="uk-UA" sz="1600" b="1" i="0" dirty="0" err="1" smtClean="0">
                          <a:latin typeface="Arial" pitchFamily="34" charset="0"/>
                          <a:cs typeface="Arial" pitchFamily="34" charset="0"/>
                        </a:rPr>
                        <a:t>“Про</a:t>
                      </a:r>
                      <a:r>
                        <a:rPr lang="uk-UA" sz="1600" b="1" i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uk-UA" sz="1600" b="1" i="0" dirty="0" err="1" smtClean="0">
                          <a:latin typeface="Arial" pitchFamily="34" charset="0"/>
                          <a:cs typeface="Arial" pitchFamily="34" charset="0"/>
                        </a:rPr>
                        <a:t>водовідведення”</a:t>
                      </a:r>
                      <a:endParaRPr lang="uk-UA" sz="1600" b="1" i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 algn="just">
                        <a:buFont typeface="+mj-lt"/>
                        <a:buNone/>
                        <a:defRPr/>
                      </a:pPr>
                      <a:endParaRPr lang="uk-UA" sz="16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endParaRPr lang="uk-UA" sz="1300" b="0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altLang="uk-UA" sz="1400" b="1" i="1" u="none" dirty="0" smtClean="0"/>
                        <a:t>Імплементація законодавства у сфері водовідведення до вимог Директиви Ради ЄС</a:t>
                      </a:r>
                    </a:p>
                  </a:txBody>
                  <a:tcPr marL="84406" marR="84406" anchor="ctr"/>
                </a:tc>
              </a:tr>
              <a:tr h="152967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uk-UA" sz="1600" b="1" dirty="0" smtClean="0">
                          <a:latin typeface="Arial" pitchFamily="34" charset="0"/>
                          <a:cs typeface="Arial" pitchFamily="34" charset="0"/>
                        </a:rPr>
                        <a:t>Правила користування системами централізованого комунального водопостачання та водовідведення у населених пунктах України </a:t>
                      </a:r>
                      <a:r>
                        <a:rPr lang="uk-UA" sz="1600" b="0" dirty="0" smtClean="0">
                          <a:latin typeface="Arial" pitchFamily="34" charset="0"/>
                          <a:cs typeface="Arial" pitchFamily="34" charset="0"/>
                        </a:rPr>
                        <a:t>- наказ </a:t>
                      </a:r>
                      <a:r>
                        <a:rPr lang="uk-UA" sz="1600" b="0" dirty="0" err="1" smtClean="0">
                          <a:latin typeface="Arial" pitchFamily="34" charset="0"/>
                          <a:cs typeface="Arial" pitchFamily="34" charset="0"/>
                        </a:rPr>
                        <a:t>Мінжитлокомунгоспу</a:t>
                      </a:r>
                      <a:r>
                        <a:rPr lang="uk-UA" sz="1600" b="0" dirty="0" smtClean="0">
                          <a:latin typeface="Arial" pitchFamily="34" charset="0"/>
                          <a:cs typeface="Arial" pitchFamily="34" charset="0"/>
                        </a:rPr>
                        <a:t> України від</a:t>
                      </a:r>
                      <a:r>
                        <a:rPr lang="uk-UA" sz="16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uk-UA" sz="1600" b="0" dirty="0" smtClean="0">
                          <a:latin typeface="Arial" pitchFamily="34" charset="0"/>
                          <a:cs typeface="Arial" pitchFamily="34" charset="0"/>
                        </a:rPr>
                        <a:t>27.06.2008 №190 </a:t>
                      </a:r>
                      <a:r>
                        <a:rPr lang="uk-UA" sz="16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6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endParaRPr lang="uk-UA" sz="1300" b="0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300" b="1" i="1" dirty="0" smtClean="0">
                          <a:latin typeface="Arial" pitchFamily="34" charset="0"/>
                          <a:cs typeface="Arial" pitchFamily="34" charset="0"/>
                        </a:rPr>
                        <a:t>Врегулювання питань користування мережами централізованого водопостачання та водовідведення  </a:t>
                      </a:r>
                    </a:p>
                    <a:p>
                      <a:pPr algn="l">
                        <a:defRPr/>
                      </a:pPr>
                      <a:endParaRPr lang="uk-UA" sz="1300" b="1" i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 anchor="ctr"/>
                </a:tc>
              </a:tr>
              <a:tr h="110335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Правила технічної експлуатації систем водопостачання та водовідведення населених пунктів України - </a:t>
                      </a:r>
                      <a:r>
                        <a:rPr lang="uk-UA" sz="160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наказ Держжитлокомунгоспу від 05.07.95 № 30</a:t>
                      </a:r>
                      <a:endParaRPr lang="ru-RU" sz="1600" b="0" i="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300" dirty="0" smtClean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300" b="1" i="1" dirty="0" smtClean="0">
                          <a:latin typeface="Arial" pitchFamily="34" charset="0"/>
                          <a:cs typeface="Arial" pitchFamily="34" charset="0"/>
                        </a:rPr>
                        <a:t>Приведення у відповідність до діючого</a:t>
                      </a:r>
                      <a:r>
                        <a:rPr lang="uk-UA" sz="1300" b="1" i="1" baseline="0" dirty="0" smtClean="0">
                          <a:latin typeface="Arial" pitchFamily="34" charset="0"/>
                          <a:cs typeface="Arial" pitchFamily="34" charset="0"/>
                        </a:rPr>
                        <a:t> законодавства</a:t>
                      </a:r>
                      <a:endParaRPr lang="uk-UA" sz="1300" b="1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b="1" i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anchor="ctr"/>
                </a:tc>
              </a:tr>
              <a:tr h="851162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Font typeface="+mj-lt"/>
                        <a:buNone/>
                        <a:defRPr/>
                      </a:pPr>
                      <a:r>
                        <a:rPr lang="uk-UA" sz="16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Методика розроблення ТНВПВ при наданні послуг з утримання будинків</a:t>
                      </a:r>
                      <a:r>
                        <a:rPr lang="uk-UA" sz="1600" b="1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і споруд та прибудинкових територій – </a:t>
                      </a:r>
                      <a:r>
                        <a:rPr lang="uk-UA" sz="1600" b="0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наказ </a:t>
                      </a:r>
                      <a:r>
                        <a:rPr lang="uk-UA" sz="1600" b="0" i="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Мінжитлокомунгоспу</a:t>
                      </a:r>
                      <a:r>
                        <a:rPr lang="uk-UA" sz="1600" b="0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від 30.05.2008 № 126</a:t>
                      </a:r>
                      <a:endParaRPr lang="ru-RU" sz="1600" b="0" i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300" b="1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Забезпечення раціонального використання питної води на утримання будинків і споруд та прибудинкових територій</a:t>
                      </a:r>
                      <a:endParaRPr lang="ru-RU" sz="1300" b="1" i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331639" y="116632"/>
            <a:ext cx="66967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altLang="uk-UA" b="1" dirty="0" smtClean="0">
                <a:latin typeface="Arial" charset="0"/>
              </a:rPr>
              <a:t>План нормативно-правової діяльності у 2017 році</a:t>
            </a:r>
          </a:p>
          <a:p>
            <a:pPr algn="ctr">
              <a:defRPr/>
            </a:pPr>
            <a:r>
              <a:rPr lang="uk-UA" altLang="uk-UA" sz="1400" b="1" dirty="0" smtClean="0">
                <a:latin typeface="Arial" charset="0"/>
              </a:rPr>
              <a:t>Наказ </a:t>
            </a:r>
            <a:r>
              <a:rPr lang="uk-UA" altLang="uk-UA" sz="1400" b="1" dirty="0" err="1" smtClean="0">
                <a:latin typeface="Arial" charset="0"/>
              </a:rPr>
              <a:t>Мінрегіону</a:t>
            </a:r>
            <a:r>
              <a:rPr lang="uk-UA" altLang="uk-UA" sz="1400" b="1" dirty="0" smtClean="0">
                <a:latin typeface="Arial" charset="0"/>
              </a:rPr>
              <a:t> № 55 від 21.03.2017  </a:t>
            </a:r>
            <a:endParaRPr lang="uk-UA" altLang="ru-RU" sz="1400" b="1" cap="all" dirty="0">
              <a:cs typeface="Times New Roman" pitchFamily="18" charset="0"/>
            </a:endParaRPr>
          </a:p>
        </p:txBody>
      </p:sp>
      <p:pic>
        <p:nvPicPr>
          <p:cNvPr id="6" name="Изображение 1" descr="minregion_logo_concept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27" y="209218"/>
            <a:ext cx="391863" cy="555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23528" y="5877272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uk-UA" sz="1600" b="1" dirty="0" smtClean="0">
                <a:latin typeface="Arial" pitchFamily="34" charset="0"/>
                <a:cs typeface="Arial" pitchFamily="34" charset="0"/>
              </a:rPr>
              <a:t>Національна доповідь про якість питної води та стан питного водопостачання в Україні за 2016 рік</a:t>
            </a:r>
            <a:r>
              <a:rPr lang="ru-RU" sz="1600" dirty="0" smtClean="0"/>
              <a:t> - </a:t>
            </a:r>
            <a:r>
              <a:rPr lang="ru-RU" sz="1600" b="1" i="1" dirty="0" err="1" smtClean="0"/>
              <a:t>вільний</a:t>
            </a:r>
            <a:r>
              <a:rPr lang="ru-RU" sz="1600" b="1" i="1" dirty="0" smtClean="0"/>
              <a:t> доступ до </a:t>
            </a:r>
            <a:r>
              <a:rPr lang="ru-RU" sz="1600" b="1" i="1" dirty="0" err="1" smtClean="0"/>
              <a:t>інформації</a:t>
            </a:r>
            <a:r>
              <a:rPr lang="ru-RU" sz="1600" b="1" i="1" dirty="0" smtClean="0"/>
              <a:t> про </a:t>
            </a:r>
            <a:r>
              <a:rPr lang="ru-RU" sz="1600" b="1" i="1" dirty="0" err="1" smtClean="0"/>
              <a:t>якість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питної</a:t>
            </a:r>
            <a:r>
              <a:rPr lang="ru-RU" sz="1600" b="1" i="1" dirty="0" smtClean="0"/>
              <a:t> води </a:t>
            </a:r>
            <a:endParaRPr lang="uk-UA" sz="1600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Y:\04\voda0.jpeg"/>
          <p:cNvPicPr>
            <a:picLocks noChangeAspect="1" noChangeArrowheads="1"/>
          </p:cNvPicPr>
          <p:nvPr/>
        </p:nvPicPr>
        <p:blipFill>
          <a:blip r:embed="rId3" cstate="print">
            <a:lum bright="38000" contrast="-14000"/>
          </a:blip>
          <a:srcRect/>
          <a:stretch>
            <a:fillRect/>
          </a:stretch>
        </p:blipFill>
        <p:spPr bwMode="auto">
          <a:xfrm>
            <a:off x="984738" y="990600"/>
            <a:ext cx="7455877" cy="54645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67" name="Shape 152"/>
          <p:cNvSpPr>
            <a:spLocks noChangeArrowheads="1"/>
          </p:cNvSpPr>
          <p:nvPr/>
        </p:nvSpPr>
        <p:spPr bwMode="auto">
          <a:xfrm>
            <a:off x="1195754" y="2743201"/>
            <a:ext cx="6849208" cy="83026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algn="ctr"/>
            <a:r>
              <a:rPr lang="ru-RU" altLang="uk-UA" sz="4800" b="1">
                <a:solidFill>
                  <a:srgbClr val="203864"/>
                </a:solidFill>
                <a:latin typeface="Calibri" pitchFamily="34" charset="0"/>
              </a:rPr>
              <a:t>ДЯКУЮ ЗА УВАГУ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yAWrKhxcEyRA5Wh5TBjL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6OBn_vcZEq8SXC0p_qQl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jBcHkoUO0Gy3puxqDy.G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agaIAxxh0KEjh3_Ufzy.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iZo65GsUU.RyXZHB8VYJ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rLBRT56OUiks5lBvCfw9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moFvANSJEqhDhmcZAt8m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CaZVZFfJUiedobsyz1b2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w553ME4NEW6vlQrnDMz7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.N_pWdSqk2DycNT7n4dd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ElpS40VI02Bn_BHoxIAl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dNEw0Vc.k6bOanPtHmtN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X5Jm6kP.kOMgCHAGWNkF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XMtnGTRAkyFInYXWvMHc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Mw7NDXNL02PNkJhDqaFL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ElpS40VI02Bn_BHoxIAl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HG7ncizW0mVFBhqJE3xX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zo81y3QFECcjI5s9A3tF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eZ_h8YFdE.00RWnU9ANv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.SZBuUDyEqqGtZE8QvEX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HG7ncizW0mVFBhqJE3xX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ElpS40VI02Bn_BHoxIAl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HG7ncizW0mVFBhqJE3xX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zo81y3QFECcjI5s9A3tF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eZ_h8YFdE.00RWnU9ANv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.SZBuUDyEqqGtZE8QvEX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HG7ncizW0mVFBhqJE3xX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hooeGD1WEypGZHwRSPo6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FGtsUC3dUOLau.rBtapT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FGtsUC3dUOLau.rBtapT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zo81y3QFECcjI5s9A3tFA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A8YYcPBCkC8s4zcFHOmZ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eZ_h8YFdE.00RWnU9ANv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.SZBuUDyEqqGtZE8QvEX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ElpS40VI02Bn_BHoxIAl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gTVu0zQUEOFSOndIGJVkw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1151</TotalTime>
  <Words>793</Words>
  <Application>Microsoft Office PowerPoint</Application>
  <PresentationFormat>Екран (4:3)</PresentationFormat>
  <Paragraphs>152</Paragraphs>
  <Slides>9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1" baseType="lpstr">
      <vt:lpstr>Поток</vt:lpstr>
      <vt:lpstr>think-cell Slide</vt:lpstr>
      <vt:lpstr>Міністерство регіонального розвитку, будівництва та житлово-комунального господарства України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Токаренко Віктор Васильович</dc:creator>
  <cp:lastModifiedBy>MedvedTA</cp:lastModifiedBy>
  <cp:revision>99</cp:revision>
  <dcterms:created xsi:type="dcterms:W3CDTF">2016-12-07T15:34:31Z</dcterms:created>
  <dcterms:modified xsi:type="dcterms:W3CDTF">2017-10-03T16:03:43Z</dcterms:modified>
</cp:coreProperties>
</file>