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312" r:id="rId3"/>
    <p:sldId id="297" r:id="rId4"/>
    <p:sldId id="310" r:id="rId5"/>
    <p:sldId id="326" r:id="rId6"/>
    <p:sldId id="327" r:id="rId7"/>
    <p:sldId id="328" r:id="rId8"/>
    <p:sldId id="315" r:id="rId9"/>
    <p:sldId id="316" r:id="rId10"/>
    <p:sldId id="264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  <p:sldId id="309" r:id="rId20"/>
    <p:sldId id="324" r:id="rId21"/>
    <p:sldId id="325" r:id="rId22"/>
    <p:sldId id="329" r:id="rId23"/>
    <p:sldId id="330" r:id="rId24"/>
    <p:sldId id="319" r:id="rId25"/>
    <p:sldId id="322" r:id="rId26"/>
    <p:sldId id="266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990000"/>
    <a:srgbClr val="00FF00"/>
    <a:srgbClr val="CC0000"/>
    <a:srgbClr val="99FF66"/>
    <a:srgbClr val="99FF99"/>
    <a:srgbClr val="006600"/>
    <a:srgbClr val="FF99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2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-10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Газова котельня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rgbClr val="FFFF00"/>
              </a:solidFill>
            </a:ln>
          </c:spPr>
          <c:dPt>
            <c:idx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25AE-4533-AA71-07A4EC899844}"/>
              </c:ext>
            </c:extLst>
          </c:dPt>
          <c:cat>
            <c:strRef>
              <c:f>Лист1!$A$2</c:f>
              <c:strCache>
                <c:ptCount val="1"/>
                <c:pt idx="0">
                  <c:v>Вартість кВт. год теплової енергії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5AE-4533-AA71-07A4EC8998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Електрична котельня</c:v>
                </c:pt>
              </c:strCache>
            </c:strRef>
          </c:tx>
          <c:spPr>
            <a:solidFill>
              <a:srgbClr val="0070C0"/>
            </a:solidFill>
          </c:spPr>
          <c:cat>
            <c:strRef>
              <c:f>Лист1!$A$2</c:f>
              <c:strCache>
                <c:ptCount val="1"/>
                <c:pt idx="0">
                  <c:v>Вартість кВт. год теплової енергії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5AE-4533-AA71-07A4EC8998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Твердопаливна котельня</c:v>
                </c:pt>
              </c:strCache>
            </c:strRef>
          </c:tx>
          <c:cat>
            <c:strRef>
              <c:f>Лист1!$A$2</c:f>
              <c:strCache>
                <c:ptCount val="1"/>
                <c:pt idx="0">
                  <c:v>Вартість кВт. год теплової енергії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5AE-4533-AA71-07A4EC899844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Електрична (спец. тариф)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cat>
            <c:strRef>
              <c:f>Лист1!$A$2</c:f>
              <c:strCache>
                <c:ptCount val="1"/>
                <c:pt idx="0">
                  <c:v>Вартість кВт. год теплової енергії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5AE-4533-AA71-07A4EC899844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Теплова помпа (спец. тариф)</c:v>
                </c:pt>
              </c:strCache>
            </c:strRef>
          </c:tx>
          <c:spPr>
            <a:solidFill>
              <a:srgbClr val="00B050"/>
            </a:solidFill>
          </c:spPr>
          <c:cat>
            <c:strRef>
              <c:f>Лист1!$A$2</c:f>
              <c:strCache>
                <c:ptCount val="1"/>
                <c:pt idx="0">
                  <c:v>Вартість кВт. год теплової енергії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5AE-4533-AA71-07A4EC899844}"/>
            </c:ext>
          </c:extLst>
        </c:ser>
        <c:dLbls/>
        <c:shape val="box"/>
        <c:axId val="81183488"/>
        <c:axId val="81185024"/>
        <c:axId val="0"/>
      </c:bar3DChart>
      <c:catAx>
        <c:axId val="81183488"/>
        <c:scaling>
          <c:orientation val="minMax"/>
        </c:scaling>
        <c:axPos val="b"/>
        <c:numFmt formatCode="General" sourceLinked="1"/>
        <c:tickLblPos val="nextTo"/>
        <c:crossAx val="81185024"/>
        <c:crosses val="autoZero"/>
        <c:auto val="1"/>
        <c:lblAlgn val="ctr"/>
        <c:lblOffset val="100"/>
      </c:catAx>
      <c:valAx>
        <c:axId val="81185024"/>
        <c:scaling>
          <c:orientation val="minMax"/>
        </c:scaling>
        <c:axPos val="l"/>
        <c:majorGridlines/>
        <c:numFmt formatCode="General" sourceLinked="1"/>
        <c:tickLblPos val="nextTo"/>
        <c:crossAx val="81183488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79883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9884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99906-2BB2-4AEF-BE9C-18AC9EE1E3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F42ED-2934-48DB-A114-7F496A2A62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1BB71-B9AE-4582-94CD-9FA478B344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4F5CD-04CE-4C89-B0CB-36D652466C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3AFA7-B66E-4CC8-9042-12ED4D0FC2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B9EA5-0729-4C7D-89BA-967049C276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75488-A999-4729-ABE2-9F745E0DAC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865C1-B522-47DC-A01F-CC592AE89E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05727-4B3F-4C0C-A1D1-C9EC9E570C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343D4-283A-4491-8A0F-2BD2E01450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uk-UA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3E578-8112-46E3-8607-0198C85741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2F469707-B704-4796-A05F-A2C9EEB55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126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127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8854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78855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78856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78857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  <p:sp>
            <p:nvSpPr>
              <p:cNvPr id="78858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uk-UA"/>
              </a:p>
            </p:txBody>
          </p:sp>
        </p:grpSp>
        <p:sp>
          <p:nvSpPr>
            <p:cNvPr id="78859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886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uk-UA"/>
            </a:p>
          </p:txBody>
        </p:sp>
      </p:grpSp>
      <p:sp>
        <p:nvSpPr>
          <p:cNvPr id="78861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88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8863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6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6.bin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8.bin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7981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 dirty="0" smtClean="0">
                <a:latin typeface="Arial" charset="0"/>
              </a:rPr>
              <a:t>Компанія </a:t>
            </a:r>
            <a:r>
              <a:rPr lang="uk-UA" sz="1600" b="1" dirty="0">
                <a:latin typeface="Arial" charset="0"/>
              </a:rPr>
              <a:t>“Стала Енергія</a:t>
            </a:r>
            <a:r>
              <a:rPr lang="uk-UA" sz="1600" dirty="0">
                <a:latin typeface="Arial" charset="0"/>
              </a:rPr>
              <a:t>”</a:t>
            </a:r>
            <a:endParaRPr lang="ru-RU" sz="1600" dirty="0">
              <a:latin typeface="Arial" charset="0"/>
            </a:endParaRPr>
          </a:p>
        </p:txBody>
      </p:sp>
      <p:sp>
        <p:nvSpPr>
          <p:cNvPr id="2068" name="Rectangle 20"/>
          <p:cNvSpPr>
            <a:spLocks noGrp="1" noRot="1" noChangeArrowheads="1"/>
          </p:cNvSpPr>
          <p:nvPr>
            <p:ph type="title"/>
          </p:nvPr>
        </p:nvSpPr>
        <p:spPr>
          <a:xfrm>
            <a:off x="611560" y="2492896"/>
            <a:ext cx="8229600" cy="1719263"/>
          </a:xfrm>
        </p:spPr>
        <p:txBody>
          <a:bodyPr/>
          <a:lstStyle/>
          <a:p>
            <a:pPr eaLnBrk="1" hangingPunct="1">
              <a:defRPr/>
            </a:pPr>
            <a:r>
              <a:rPr lang="uk-UA" dirty="0" smtClean="0"/>
              <a:t>Тепло і холод без газу і дров </a:t>
            </a:r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>
                <a:latin typeface="Arial" charset="0"/>
              </a:rPr>
              <a:t>КОМПАНІЯ “Стала Енергія</a:t>
            </a:r>
            <a:r>
              <a:rPr lang="uk-UA" sz="1600">
                <a:latin typeface="Arial" charset="0"/>
              </a:rPr>
              <a:t>”</a:t>
            </a:r>
            <a:endParaRPr lang="ru-RU" sz="1600">
              <a:latin typeface="Arial" charset="0"/>
            </a:endParaRPr>
          </a:p>
        </p:txBody>
      </p:sp>
      <p:pic>
        <p:nvPicPr>
          <p:cNvPr id="19460" name="Picture 7" descr="1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1341438"/>
            <a:ext cx="7138988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63886"/>
            <a:ext cx="6319999" cy="634082"/>
          </a:xfrm>
        </p:spPr>
        <p:txBody>
          <a:bodyPr/>
          <a:lstStyle/>
          <a:p>
            <a:r>
              <a:rPr lang="uk-UA" sz="3600" dirty="0" smtClean="0"/>
              <a:t>45 кВт – садочок у Дрогобичі</a:t>
            </a:r>
            <a:endParaRPr lang="uk-UA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4164797"/>
            <a:ext cx="3419872" cy="256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007145"/>
            <a:ext cx="4099926" cy="3074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052736"/>
            <a:ext cx="3978350" cy="2983762"/>
          </a:xfrm>
          <a:prstGeom prst="rect">
            <a:avLst/>
          </a:prstGeom>
        </p:spPr>
      </p:pic>
      <p:pic>
        <p:nvPicPr>
          <p:cNvPr id="6" name="Picture 4" descr="logo_stala energiya-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248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552728" cy="634082"/>
          </a:xfrm>
        </p:spPr>
        <p:txBody>
          <a:bodyPr/>
          <a:lstStyle/>
          <a:p>
            <a:r>
              <a:rPr lang="uk-UA" sz="3600" dirty="0" smtClean="0"/>
              <a:t>17 кВт – приватний будинок</a:t>
            </a:r>
            <a:endParaRPr lang="uk-UA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0232" y="3645024"/>
            <a:ext cx="2409732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3928" y="1052735"/>
            <a:ext cx="3694019" cy="27705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0436" y="3705064"/>
            <a:ext cx="2364702" cy="3152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1052735"/>
            <a:ext cx="2776265" cy="3701687"/>
          </a:xfrm>
          <a:prstGeom prst="rect">
            <a:avLst/>
          </a:prstGeom>
        </p:spPr>
      </p:pic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101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17 кВт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4490" y="1552269"/>
            <a:ext cx="2683154" cy="35775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945"/>
          <a:stretch/>
        </p:blipFill>
        <p:spPr>
          <a:xfrm>
            <a:off x="6156176" y="2962057"/>
            <a:ext cx="2797306" cy="36198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841" y="3401616"/>
            <a:ext cx="2592288" cy="3456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225677"/>
            <a:ext cx="2649732" cy="1987299"/>
          </a:xfrm>
          <a:prstGeom prst="rect">
            <a:avLst/>
          </a:prstGeom>
        </p:spPr>
      </p:pic>
      <p:pic>
        <p:nvPicPr>
          <p:cNvPr id="7" name="Picture 4" descr="logo_stala energiya-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3664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2599"/>
            <a:ext cx="8147248" cy="1143000"/>
          </a:xfrm>
        </p:spPr>
        <p:txBody>
          <a:bodyPr/>
          <a:lstStyle/>
          <a:p>
            <a:r>
              <a:rPr lang="uk-UA" sz="4000" dirty="0" smtClean="0"/>
              <a:t>60 кВт – опалення + кондиціювання</a:t>
            </a:r>
            <a:endParaRPr lang="uk-UA" sz="4000" dirty="0"/>
          </a:p>
        </p:txBody>
      </p:sp>
      <p:pic>
        <p:nvPicPr>
          <p:cNvPr id="3" name="Рисунок 2" descr="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229" y="1268760"/>
            <a:ext cx="4460532" cy="28531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4365104"/>
            <a:ext cx="4059943" cy="22837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960" y="1556792"/>
            <a:ext cx="4462700" cy="2975133"/>
          </a:xfrm>
          <a:prstGeom prst="rect">
            <a:avLst/>
          </a:prstGeom>
        </p:spPr>
      </p:pic>
      <p:pic>
        <p:nvPicPr>
          <p:cNvPr id="6" name="Picture 4" descr="logo_stala energiya-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59332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17 кВт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7489"/>
          <a:stretch/>
        </p:blipFill>
        <p:spPr>
          <a:xfrm>
            <a:off x="4798368" y="3140968"/>
            <a:ext cx="3888432" cy="35344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4" r="20858"/>
          <a:stretch/>
        </p:blipFill>
        <p:spPr>
          <a:xfrm>
            <a:off x="323528" y="1628800"/>
            <a:ext cx="4104455" cy="3957875"/>
          </a:xfrm>
          <a:prstGeom prst="rect">
            <a:avLst/>
          </a:prstGeom>
        </p:spPr>
      </p:pic>
      <p:pic>
        <p:nvPicPr>
          <p:cNvPr id="5" name="Picture 4" descr="logo_stala energiya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76593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253" y="-58151"/>
            <a:ext cx="6048672" cy="888663"/>
          </a:xfrm>
        </p:spPr>
        <p:txBody>
          <a:bodyPr/>
          <a:lstStyle/>
          <a:p>
            <a:r>
              <a:rPr lang="uk-UA" dirty="0" smtClean="0"/>
              <a:t>17 кВт вода-вода</a:t>
            </a:r>
            <a:endParaRPr lang="uk-UA" dirty="0"/>
          </a:p>
        </p:txBody>
      </p:sp>
      <p:pic>
        <p:nvPicPr>
          <p:cNvPr id="3" name="Рисунок 2" descr="IMG_877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5090" y="885239"/>
            <a:ext cx="4598702" cy="2931324"/>
          </a:xfrm>
          <a:prstGeom prst="rect">
            <a:avLst/>
          </a:prstGeom>
        </p:spPr>
      </p:pic>
      <p:pic>
        <p:nvPicPr>
          <p:cNvPr id="4" name="Picture 4" descr="logo_stala energiya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3871290"/>
            <a:ext cx="4279196" cy="2852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408944"/>
            <a:ext cx="3250096" cy="487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660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" y="125760"/>
            <a:ext cx="4258816" cy="1143000"/>
          </a:xfrm>
        </p:spPr>
        <p:txBody>
          <a:bodyPr/>
          <a:lstStyle/>
          <a:p>
            <a:r>
              <a:rPr lang="uk-UA" dirty="0" smtClean="0"/>
              <a:t>60 кВт</a:t>
            </a:r>
            <a:endParaRPr lang="uk-UA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55976" y="3906011"/>
            <a:ext cx="4427984" cy="295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967" y="1268760"/>
            <a:ext cx="3432133" cy="5148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269979"/>
            <a:ext cx="5454048" cy="3636032"/>
          </a:xfrm>
          <a:prstGeom prst="rect">
            <a:avLst/>
          </a:prstGeom>
        </p:spPr>
      </p:pic>
      <p:pic>
        <p:nvPicPr>
          <p:cNvPr id="6" name="Picture 4" descr="logo_stala energiya-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99312" y="300905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735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Сонячні колектори</a:t>
            </a:r>
            <a:endParaRPr lang="uk-UA" dirty="0"/>
          </a:p>
        </p:txBody>
      </p:sp>
      <p:pic>
        <p:nvPicPr>
          <p:cNvPr id="3" name="Рисунок 2" descr="0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285860"/>
            <a:ext cx="8143900" cy="52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0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-18256"/>
            <a:ext cx="8229600" cy="1143000"/>
          </a:xfrm>
        </p:spPr>
        <p:txBody>
          <a:bodyPr/>
          <a:lstStyle/>
          <a:p>
            <a:r>
              <a:rPr lang="uk-UA" sz="3600" dirty="0" smtClean="0"/>
              <a:t>200 кВт </a:t>
            </a:r>
            <a:r>
              <a:rPr lang="en-US" sz="3600" dirty="0" smtClean="0"/>
              <a:t>/</a:t>
            </a:r>
            <a:r>
              <a:rPr lang="uk-UA" sz="3600" dirty="0" smtClean="0"/>
              <a:t>90 кВт – </a:t>
            </a:r>
            <a:r>
              <a:rPr lang="en-US" sz="3600" smtClean="0"/>
              <a:t/>
            </a:r>
            <a:br>
              <a:rPr lang="en-US" sz="3600" smtClean="0"/>
            </a:br>
            <a:r>
              <a:rPr lang="uk-UA" sz="3600" smtClean="0"/>
              <a:t>«</a:t>
            </a:r>
            <a:r>
              <a:rPr lang="uk-UA" sz="3600" dirty="0" smtClean="0"/>
              <a:t>Кришталевий палац»</a:t>
            </a:r>
            <a:endParaRPr lang="uk-UA" sz="3600" dirty="0"/>
          </a:p>
        </p:txBody>
      </p:sp>
      <p:pic>
        <p:nvPicPr>
          <p:cNvPr id="3" name="Рисунок 2" descr="01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8090" y="1124744"/>
            <a:ext cx="4434368" cy="332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169" y="3645024"/>
            <a:ext cx="4580549" cy="3053699"/>
          </a:xfrm>
          <a:prstGeom prst="rect">
            <a:avLst/>
          </a:prstGeom>
        </p:spPr>
      </p:pic>
      <p:pic>
        <p:nvPicPr>
          <p:cNvPr id="6" name="Рисунок 3" descr="03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3513611" cy="2503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78412" y="5021760"/>
            <a:ext cx="360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r>
              <a:rPr lang="uk-UA" sz="3600" kern="0" dirty="0" smtClean="0"/>
              <a:t>Утилізація тепла стічних вод</a:t>
            </a:r>
            <a:endParaRPr lang="uk-UA" sz="3600" kern="0" dirty="0"/>
          </a:p>
        </p:txBody>
      </p:sp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50275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 dirty="0" smtClean="0">
                <a:latin typeface="Arial" charset="0"/>
              </a:rPr>
              <a:t>Компанія  </a:t>
            </a:r>
            <a:r>
              <a:rPr lang="uk-UA" sz="1600" b="1" dirty="0">
                <a:latin typeface="Arial" charset="0"/>
              </a:rPr>
              <a:t>“Стала Енергія</a:t>
            </a:r>
            <a:r>
              <a:rPr lang="uk-UA" sz="1600" dirty="0">
                <a:latin typeface="Arial" charset="0"/>
              </a:rPr>
              <a:t>”</a:t>
            </a:r>
            <a:endParaRPr lang="ru-RU" sz="1600" dirty="0">
              <a:latin typeface="Arial" charset="0"/>
            </a:endParaRPr>
          </a:p>
        </p:txBody>
      </p:sp>
      <p:sp>
        <p:nvSpPr>
          <p:cNvPr id="327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1520" y="1235075"/>
            <a:ext cx="8713093" cy="5290269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4000" dirty="0" smtClean="0"/>
              <a:t>Сфера най</a:t>
            </a:r>
            <a:r>
              <a:rPr lang="uk-UA" sz="4000" dirty="0"/>
              <a:t>е</a:t>
            </a:r>
            <a:r>
              <a:rPr lang="uk-UA" sz="4000" dirty="0" smtClean="0"/>
              <a:t>фективнішого використання теплових помп:</a:t>
            </a: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	- </a:t>
            </a:r>
            <a:r>
              <a:rPr lang="uk-UA" sz="1800" dirty="0" smtClean="0">
                <a:solidFill>
                  <a:srgbClr val="FF0000"/>
                </a:solidFill>
              </a:rPr>
              <a:t>для промислових </a:t>
            </a:r>
            <a:r>
              <a:rPr lang="uk-UA" sz="1800" dirty="0" err="1" smtClean="0">
                <a:solidFill>
                  <a:srgbClr val="FF0000"/>
                </a:solidFill>
              </a:rPr>
              <a:t>підприемств</a:t>
            </a:r>
            <a:r>
              <a:rPr lang="uk-UA" sz="1800" dirty="0" smtClean="0"/>
              <a:t>: утилізація тепла технологічних та каналізаційних стоків, охолоджуючих пристроїв, градирень, вентиляції;</a:t>
            </a:r>
            <a:br>
              <a:rPr lang="uk-UA" sz="1800" dirty="0" smtClean="0"/>
            </a:br>
            <a:r>
              <a:rPr lang="uk-UA" sz="1800" dirty="0" smtClean="0"/>
              <a:t>	- </a:t>
            </a:r>
            <a:r>
              <a:rPr lang="uk-UA" sz="1800" dirty="0" smtClean="0">
                <a:solidFill>
                  <a:srgbClr val="FF0000"/>
                </a:solidFill>
              </a:rPr>
              <a:t>для </a:t>
            </a:r>
            <a:r>
              <a:rPr lang="uk-UA" sz="1800" dirty="0" err="1" smtClean="0">
                <a:solidFill>
                  <a:srgbClr val="FF0000"/>
                </a:solidFill>
              </a:rPr>
              <a:t>теплоенерго</a:t>
            </a:r>
            <a:r>
              <a:rPr lang="uk-UA" sz="1800" dirty="0" smtClean="0"/>
              <a:t>: облаштування тепловими помпами віддалених об</a:t>
            </a:r>
            <a:r>
              <a:rPr lang="en-US" sz="1800" dirty="0" smtClean="0"/>
              <a:t>’</a:t>
            </a:r>
            <a:r>
              <a:rPr lang="uk-UA" sz="1800" dirty="0" err="1" smtClean="0"/>
              <a:t>єктів</a:t>
            </a:r>
            <a:r>
              <a:rPr lang="uk-UA" sz="1800" dirty="0" smtClean="0"/>
              <a:t>, до яких транспортування теплоносія є надто затратним; використання теплових помп для приготування гарячої води на існуючих котельнях і бойлерних з метою зменшення неефективного використання газових </a:t>
            </a:r>
            <a:r>
              <a:rPr lang="uk-UA" sz="1800" dirty="0" err="1" smtClean="0"/>
              <a:t>котелень</a:t>
            </a:r>
            <a:r>
              <a:rPr lang="uk-UA" sz="1800" dirty="0" smtClean="0"/>
              <a:t>;</a:t>
            </a:r>
            <a:br>
              <a:rPr lang="uk-UA" sz="1800" dirty="0" smtClean="0"/>
            </a:br>
            <a:r>
              <a:rPr lang="uk-UA" sz="1800" dirty="0" smtClean="0"/>
              <a:t>	- </a:t>
            </a:r>
            <a:r>
              <a:rPr lang="uk-UA" sz="1800" dirty="0" smtClean="0">
                <a:solidFill>
                  <a:srgbClr val="FF0000"/>
                </a:solidFill>
              </a:rPr>
              <a:t>для водокана</a:t>
            </a:r>
            <a:r>
              <a:rPr lang="uk-UA" sz="1800" dirty="0" smtClean="0"/>
              <a:t>лів: використання тепла як води так і каналізації;</a:t>
            </a:r>
            <a:br>
              <a:rPr lang="uk-UA" sz="1800" dirty="0" smtClean="0"/>
            </a:br>
            <a:r>
              <a:rPr lang="uk-UA" sz="1800" dirty="0" smtClean="0"/>
              <a:t>	- </a:t>
            </a:r>
            <a:r>
              <a:rPr lang="uk-UA" sz="1800" dirty="0" smtClean="0">
                <a:solidFill>
                  <a:srgbClr val="FF0000"/>
                </a:solidFill>
              </a:rPr>
              <a:t>для санаторіїв та </a:t>
            </a:r>
            <a:r>
              <a:rPr lang="uk-UA" sz="1800" dirty="0" err="1" smtClean="0">
                <a:solidFill>
                  <a:srgbClr val="FF0000"/>
                </a:solidFill>
              </a:rPr>
              <a:t>готелей</a:t>
            </a:r>
            <a:r>
              <a:rPr lang="uk-UA" sz="1800" dirty="0" smtClean="0"/>
              <a:t>: використання тепла стійних та каналізаційних вод, особливо лікувальних ванн та водних процедур;</a:t>
            </a:r>
            <a:br>
              <a:rPr lang="uk-UA" sz="1800" dirty="0" smtClean="0"/>
            </a:br>
            <a:r>
              <a:rPr lang="uk-UA" sz="1800" dirty="0" smtClean="0"/>
              <a:t>	- </a:t>
            </a:r>
            <a:r>
              <a:rPr lang="uk-UA" sz="1800" dirty="0" smtClean="0">
                <a:solidFill>
                  <a:srgbClr val="FF0000"/>
                </a:solidFill>
              </a:rPr>
              <a:t>для плавальних комплексів з басейнами:</a:t>
            </a:r>
            <a:r>
              <a:rPr lang="uk-UA" sz="1800" dirty="0" smtClean="0"/>
              <a:t> підігрів басейнів та гарячої води, утилізація тепла води басейнів при її заміні та стоків душових;</a:t>
            </a:r>
            <a:br>
              <a:rPr lang="uk-UA" sz="1800" dirty="0" smtClean="0"/>
            </a:br>
            <a:r>
              <a:rPr lang="uk-UA" sz="1800" dirty="0"/>
              <a:t>	</a:t>
            </a:r>
            <a:r>
              <a:rPr lang="uk-UA" sz="1800" dirty="0" smtClean="0"/>
              <a:t>- </a:t>
            </a:r>
            <a:r>
              <a:rPr lang="uk-UA" sz="1800" dirty="0" smtClean="0">
                <a:solidFill>
                  <a:srgbClr val="FF0000"/>
                </a:solidFill>
              </a:rPr>
              <a:t>для приватних будинків</a:t>
            </a:r>
            <a:r>
              <a:rPr lang="uk-UA" sz="1800" dirty="0" smtClean="0"/>
              <a:t>.</a:t>
            </a:r>
            <a:br>
              <a:rPr lang="uk-UA" sz="1800" dirty="0" smtClean="0"/>
            </a:br>
            <a:r>
              <a:rPr lang="uk-UA" sz="4000" dirty="0" smtClean="0"/>
              <a:t> </a:t>
            </a:r>
            <a:endParaRPr lang="ru-RU" sz="4000" dirty="0" smtClean="0"/>
          </a:p>
        </p:txBody>
      </p:sp>
    </p:spTree>
    <p:extLst>
      <p:ext uri="{BB962C8B-B14F-4D97-AF65-F5344CB8AC3E}">
        <p14:creationId xmlns:p14="http://schemas.microsoft.com/office/powerpoint/2010/main" xmlns="" val="338676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-18256"/>
            <a:ext cx="8229600" cy="1143000"/>
          </a:xfrm>
        </p:spPr>
        <p:txBody>
          <a:bodyPr/>
          <a:lstStyle/>
          <a:p>
            <a:r>
              <a:rPr lang="uk-UA" sz="3600" dirty="0" smtClean="0"/>
              <a:t>120 кВт – санаторій «</a:t>
            </a:r>
            <a:r>
              <a:rPr lang="uk-UA" sz="3600" dirty="0" err="1" smtClean="0"/>
              <a:t>Міротель</a:t>
            </a:r>
            <a:r>
              <a:rPr lang="uk-UA" sz="3600" dirty="0" smtClean="0"/>
              <a:t>»</a:t>
            </a:r>
            <a:endParaRPr lang="uk-UA" sz="3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76056" y="4725144"/>
            <a:ext cx="3600400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r>
              <a:rPr lang="uk-UA" sz="3600" kern="0" dirty="0" smtClean="0"/>
              <a:t>Утилізація тепла стічних вод</a:t>
            </a:r>
            <a:endParaRPr lang="uk-UA" sz="3600" kern="0" dirty="0"/>
          </a:p>
        </p:txBody>
      </p:sp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981" y="1268760"/>
            <a:ext cx="3360373" cy="25202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724" y="3933056"/>
            <a:ext cx="3336549" cy="25024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1950" y="1698567"/>
            <a:ext cx="3983577" cy="298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52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18256"/>
            <a:ext cx="8373616" cy="1181894"/>
          </a:xfrm>
        </p:spPr>
        <p:txBody>
          <a:bodyPr/>
          <a:lstStyle/>
          <a:p>
            <a:r>
              <a:rPr lang="uk-UA" sz="3200" dirty="0" smtClean="0"/>
              <a:t>200</a:t>
            </a:r>
            <a:r>
              <a:rPr lang="en-US" sz="3200" dirty="0" smtClean="0"/>
              <a:t> </a:t>
            </a:r>
            <a:r>
              <a:rPr lang="uk-UA" sz="3200" dirty="0" smtClean="0"/>
              <a:t>кВт</a:t>
            </a:r>
            <a:r>
              <a:rPr lang="en-US" sz="3200" dirty="0" smtClean="0"/>
              <a:t>/</a:t>
            </a:r>
            <a:r>
              <a:rPr lang="uk-UA" sz="3200" dirty="0" smtClean="0"/>
              <a:t>90 кВт – </a:t>
            </a:r>
            <a:r>
              <a:rPr lang="en-US" sz="3200" smtClean="0"/>
              <a:t/>
            </a:r>
            <a:br>
              <a:rPr lang="en-US" sz="3200" smtClean="0"/>
            </a:br>
            <a:r>
              <a:rPr lang="uk-UA" sz="3200" smtClean="0"/>
              <a:t>санаторій </a:t>
            </a:r>
            <a:r>
              <a:rPr lang="uk-UA" sz="3200" dirty="0" smtClean="0"/>
              <a:t>«Карпати</a:t>
            </a:r>
            <a:r>
              <a:rPr lang="uk-UA" sz="3600" dirty="0" smtClean="0"/>
              <a:t>»</a:t>
            </a:r>
            <a:endParaRPr lang="uk-UA" sz="3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04048" y="5085184"/>
            <a:ext cx="3744416" cy="10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r>
              <a:rPr lang="uk-UA" sz="3600" kern="0" dirty="0" smtClean="0"/>
              <a:t>Утилізація тепла стічних вод</a:t>
            </a:r>
            <a:endParaRPr lang="uk-UA" sz="3600" kern="0" dirty="0"/>
          </a:p>
        </p:txBody>
      </p:sp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475" y="1340768"/>
            <a:ext cx="3132329" cy="4176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2160" y="1442244"/>
            <a:ext cx="2524860" cy="18936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912933"/>
            <a:ext cx="259228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761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-18256"/>
            <a:ext cx="7992888" cy="1181894"/>
          </a:xfrm>
        </p:spPr>
        <p:txBody>
          <a:bodyPr/>
          <a:lstStyle/>
          <a:p>
            <a:r>
              <a:rPr lang="uk-UA" sz="3600" dirty="0" smtClean="0"/>
              <a:t>120 кВт – санаторій «Жива вода»</a:t>
            </a:r>
            <a:endParaRPr lang="uk-UA" sz="3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04048" y="5085184"/>
            <a:ext cx="3744416" cy="10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r>
              <a:rPr lang="uk-UA" sz="3600" kern="0" dirty="0" smtClean="0"/>
              <a:t>Підігрів басейну</a:t>
            </a:r>
            <a:endParaRPr lang="uk-UA" sz="3600" kern="0" dirty="0"/>
          </a:p>
        </p:txBody>
      </p:sp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690" y="1340768"/>
            <a:ext cx="4230268" cy="23824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6872" y="4005064"/>
            <a:ext cx="4290190" cy="24162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1870" y="2060848"/>
            <a:ext cx="4347056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116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-18256"/>
            <a:ext cx="7992888" cy="1181894"/>
          </a:xfrm>
        </p:spPr>
        <p:txBody>
          <a:bodyPr/>
          <a:lstStyle/>
          <a:p>
            <a:r>
              <a:rPr lang="uk-UA" sz="3600" dirty="0" smtClean="0"/>
              <a:t>Моршин санаторій 90 кВт</a:t>
            </a:r>
            <a:endParaRPr lang="uk-UA" sz="3600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004048" y="5085184"/>
            <a:ext cx="3744416" cy="105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endParaRPr lang="uk-UA" sz="3600" kern="0" dirty="0"/>
          </a:p>
        </p:txBody>
      </p:sp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424" y="1369216"/>
            <a:ext cx="3240360" cy="2430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592" y="4005064"/>
            <a:ext cx="3252192" cy="24391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1909610"/>
            <a:ext cx="4126339" cy="309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9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150 кВт - басейн у Дрогобичі</a:t>
            </a:r>
            <a:endParaRPr lang="uk-UA" dirty="0"/>
          </a:p>
        </p:txBody>
      </p:sp>
      <p:pic>
        <p:nvPicPr>
          <p:cNvPr id="6" name="Місце для вмісту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8704" y="1417638"/>
            <a:ext cx="2969848" cy="2227386"/>
          </a:xfrm>
        </p:spPr>
      </p:pic>
      <p:pic>
        <p:nvPicPr>
          <p:cNvPr id="7" name="Місце для вмісту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8704" y="3861048"/>
            <a:ext cx="2969848" cy="222738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65" y="2060848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969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Щасливого плавання!</a:t>
            </a:r>
            <a:endParaRPr lang="uk-UA" dirty="0"/>
          </a:p>
        </p:txBody>
      </p:sp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xmlns="" val="332697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>
                <a:latin typeface="Arial" charset="0"/>
              </a:rPr>
              <a:t>КОМПАНІЯ “Стала Енергія</a:t>
            </a:r>
            <a:r>
              <a:rPr lang="uk-UA" sz="1600">
                <a:latin typeface="Arial" charset="0"/>
              </a:rPr>
              <a:t>”</a:t>
            </a:r>
            <a:endParaRPr lang="ru-RU" sz="1600">
              <a:latin typeface="Arial" charset="0"/>
            </a:endParaRPr>
          </a:p>
        </p:txBody>
      </p:sp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50825" y="1628775"/>
            <a:ext cx="8229600" cy="4680545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2400" dirty="0" smtClean="0"/>
              <a:t>Звертайтеся:</a:t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>81110, Львівська обл.,</a:t>
            </a:r>
            <a:br>
              <a:rPr lang="uk-UA" sz="2400" dirty="0" smtClean="0"/>
            </a:br>
            <a:r>
              <a:rPr lang="uk-UA" sz="2400" dirty="0" err="1" smtClean="0"/>
              <a:t>Пустомитівський</a:t>
            </a:r>
            <a:r>
              <a:rPr lang="uk-UA" sz="2400" dirty="0" smtClean="0"/>
              <a:t> район,</a:t>
            </a:r>
            <a:br>
              <a:rPr lang="uk-UA" sz="2400" dirty="0" smtClean="0"/>
            </a:br>
            <a:r>
              <a:rPr lang="uk-UA" sz="2400" dirty="0" smtClean="0"/>
              <a:t>с. Зимна Вода,</a:t>
            </a:r>
            <a:br>
              <a:rPr lang="uk-UA" sz="2400" dirty="0" smtClean="0"/>
            </a:br>
            <a:r>
              <a:rPr lang="uk-UA" sz="2400" dirty="0" smtClean="0"/>
              <a:t>вул. Дорошенка,3</a:t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800" dirty="0" smtClean="0"/>
              <a:t>т./ф.: +38 (0</a:t>
            </a:r>
            <a:r>
              <a:rPr lang="en-US" sz="2800" dirty="0" smtClean="0"/>
              <a:t>96</a:t>
            </a:r>
            <a:r>
              <a:rPr lang="uk-UA" sz="2800" dirty="0" smtClean="0"/>
              <a:t>) </a:t>
            </a:r>
            <a:r>
              <a:rPr lang="en-US" sz="2800" dirty="0" smtClean="0"/>
              <a:t>777</a:t>
            </a:r>
            <a:r>
              <a:rPr lang="uk-UA" sz="2800" dirty="0" smtClean="0"/>
              <a:t>-</a:t>
            </a:r>
            <a:r>
              <a:rPr lang="en-US" sz="2800" dirty="0" smtClean="0"/>
              <a:t>56</a:t>
            </a:r>
            <a:r>
              <a:rPr lang="uk-UA" sz="2800" dirty="0" smtClean="0"/>
              <a:t>-</a:t>
            </a:r>
            <a:r>
              <a:rPr lang="en-US" sz="2800" dirty="0" smtClean="0"/>
              <a:t>77</a:t>
            </a:r>
            <a:r>
              <a:rPr lang="uk-UA" sz="2800" dirty="0" smtClean="0"/>
              <a:t>,</a:t>
            </a:r>
            <a:br>
              <a:rPr lang="uk-UA" sz="2800" dirty="0" smtClean="0"/>
            </a:br>
            <a:r>
              <a:rPr lang="uk-UA" sz="2800" dirty="0" smtClean="0"/>
              <a:t>	</a:t>
            </a:r>
            <a:r>
              <a:rPr lang="en-US" sz="2800" dirty="0" smtClean="0"/>
              <a:t> </a:t>
            </a:r>
            <a:r>
              <a:rPr lang="uk-UA" sz="2800" dirty="0" smtClean="0"/>
              <a:t>+38 (032) 295-77-00</a:t>
            </a:r>
            <a:br>
              <a:rPr lang="uk-UA" sz="28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www.stala-energia.com.ua</a:t>
            </a:r>
            <a:endParaRPr lang="ru-RU" sz="2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7318" y="1412776"/>
            <a:ext cx="2624951" cy="31499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893" y="4663959"/>
            <a:ext cx="1868477" cy="1996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4501" y="260350"/>
            <a:ext cx="2143125" cy="214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360" y="28511"/>
            <a:ext cx="8507288" cy="1143000"/>
          </a:xfrm>
        </p:spPr>
        <p:txBody>
          <a:bodyPr/>
          <a:lstStyle/>
          <a:p>
            <a:r>
              <a:rPr lang="uk-UA" sz="4000" dirty="0" smtClean="0"/>
              <a:t>Джерела тепла для теплового насосу</a:t>
            </a:r>
            <a:endParaRPr lang="uk-UA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3969841"/>
            <a:ext cx="3672408" cy="2732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573" y="3942209"/>
            <a:ext cx="3749867" cy="2759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2573" y="1043838"/>
            <a:ext cx="3749867" cy="27899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01468"/>
            <a:ext cx="3672408" cy="2732272"/>
          </a:xfrm>
          <a:prstGeom prst="rect">
            <a:avLst/>
          </a:prstGeom>
        </p:spPr>
      </p:pic>
      <p:pic>
        <p:nvPicPr>
          <p:cNvPr id="7" name="Picture 4" descr="logo_stala energiya-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2585" y="719867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0173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471007"/>
            <a:ext cx="2929508" cy="846137"/>
          </a:xfrm>
        </p:spPr>
        <p:txBody>
          <a:bodyPr/>
          <a:lstStyle/>
          <a:p>
            <a:pPr>
              <a:defRPr/>
            </a:pPr>
            <a:r>
              <a:rPr lang="uk-UA" sz="2400" dirty="0" smtClean="0"/>
              <a:t>Утилізація тепла без теплової помпи</a:t>
            </a:r>
            <a:endParaRPr lang="uk-UA" sz="2400" dirty="0"/>
          </a:p>
        </p:txBody>
      </p:sp>
      <p:pic>
        <p:nvPicPr>
          <p:cNvPr id="3" name="Picture 4" descr="logo_stala energiya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9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>
                <a:latin typeface="Arial" charset="0"/>
              </a:rPr>
              <a:t>КОМПАНІЯ “Стала Енергія</a:t>
            </a:r>
            <a:r>
              <a:rPr lang="uk-UA" sz="1600">
                <a:latin typeface="Arial" charset="0"/>
              </a:rPr>
              <a:t>”</a:t>
            </a:r>
            <a:endParaRPr lang="ru-RU" sz="1600">
              <a:latin typeface="Arial" charset="0"/>
            </a:endParaRPr>
          </a:p>
        </p:txBody>
      </p:sp>
      <p:graphicFrame>
        <p:nvGraphicFramePr>
          <p:cNvPr id="1026" name="Диаграмма 4"/>
          <p:cNvGraphicFramePr>
            <a:graphicFrameLocks/>
          </p:cNvGraphicFramePr>
          <p:nvPr/>
        </p:nvGraphicFramePr>
        <p:xfrm>
          <a:off x="-108520" y="3933056"/>
          <a:ext cx="4728371" cy="2490664"/>
        </p:xfrm>
        <a:graphic>
          <a:graphicData uri="http://schemas.openxmlformats.org/presentationml/2006/ole">
            <p:oleObj spid="_x0000_s1142" r:id="rId4" imgW="7718205" imgH="4066384" progId="">
              <p:embed/>
            </p:oleObj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4211960" y="2143125"/>
          <a:ext cx="4459344" cy="2510011"/>
        </p:xfrm>
        <a:graphic>
          <a:graphicData uri="http://schemas.openxmlformats.org/presentationml/2006/ole">
            <p:oleObj spid="_x0000_s1143" r:id="rId5" imgW="8218120" imgH="4499238" progId="">
              <p:embed/>
            </p:oleObj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932040" y="1373188"/>
            <a:ext cx="271006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uk-UA" sz="2400" kern="0" dirty="0" smtClean="0"/>
              <a:t>Утилізація тепла з тепловою помпою</a:t>
            </a:r>
            <a:endParaRPr lang="uk-UA" sz="2400" kern="0" dirty="0"/>
          </a:p>
        </p:txBody>
      </p:sp>
    </p:spTree>
    <p:extLst>
      <p:ext uri="{BB962C8B-B14F-4D97-AF65-F5344CB8AC3E}">
        <p14:creationId xmlns:p14="http://schemas.microsoft.com/office/powerpoint/2010/main" xmlns="" val="24388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714375"/>
            <a:ext cx="6615113" cy="703263"/>
          </a:xfrm>
        </p:spPr>
        <p:txBody>
          <a:bodyPr/>
          <a:lstStyle/>
          <a:p>
            <a:r>
              <a:rPr lang="uk-UA" sz="3600" dirty="0" smtClean="0">
                <a:effectLst/>
              </a:rPr>
              <a:t>Енергетичний баланс</a:t>
            </a:r>
            <a:r>
              <a:rPr lang="en-US" sz="3600" dirty="0" smtClean="0">
                <a:effectLst/>
              </a:rPr>
              <a:t/>
            </a:r>
            <a:br>
              <a:rPr lang="en-US" sz="3600" dirty="0" smtClean="0">
                <a:effectLst/>
              </a:rPr>
            </a:br>
            <a:r>
              <a:rPr lang="uk-UA" sz="3600" dirty="0" smtClean="0">
                <a:effectLst/>
              </a:rPr>
              <a:t> нагрітої води</a:t>
            </a:r>
          </a:p>
        </p:txBody>
      </p:sp>
      <p:pic>
        <p:nvPicPr>
          <p:cNvPr id="3" name="Picture 4" descr="logo_stala energiya-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77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>
                <a:latin typeface="Arial" charset="0"/>
              </a:rPr>
              <a:t>КОМПАНІЯ “Стала Енергія</a:t>
            </a:r>
            <a:r>
              <a:rPr lang="uk-UA" sz="1600">
                <a:latin typeface="Arial" charset="0"/>
              </a:rPr>
              <a:t>”</a:t>
            </a:r>
            <a:endParaRPr lang="ru-RU" sz="1600">
              <a:latin typeface="Arial" charset="0"/>
            </a:endParaRPr>
          </a:p>
        </p:txBody>
      </p:sp>
      <p:graphicFrame>
        <p:nvGraphicFramePr>
          <p:cNvPr id="3074" name="Диаграмма 4"/>
          <p:cNvGraphicFramePr>
            <a:graphicFrameLocks/>
          </p:cNvGraphicFramePr>
          <p:nvPr/>
        </p:nvGraphicFramePr>
        <p:xfrm>
          <a:off x="3990842" y="1714500"/>
          <a:ext cx="4724533" cy="2722612"/>
        </p:xfrm>
        <a:graphic>
          <a:graphicData uri="http://schemas.openxmlformats.org/presentationml/2006/ole">
            <p:oleObj spid="_x0000_s5212" r:id="rId4" imgW="8431499" imgH="4858933" progId="">
              <p:embed/>
            </p:oleObj>
          </a:graphicData>
        </a:graphic>
      </p:graphicFrame>
      <p:graphicFrame>
        <p:nvGraphicFramePr>
          <p:cNvPr id="7" name="Диаграмма 5"/>
          <p:cNvGraphicFramePr>
            <a:graphicFrameLocks/>
          </p:cNvGraphicFramePr>
          <p:nvPr/>
        </p:nvGraphicFramePr>
        <p:xfrm>
          <a:off x="285750" y="3675608"/>
          <a:ext cx="5006330" cy="2896642"/>
        </p:xfrm>
        <a:graphic>
          <a:graphicData uri="http://schemas.openxmlformats.org/presentationml/2006/ole">
            <p:oleObj spid="_x0000_s5213" r:id="rId5" imgW="8431499" imgH="4858933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36109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350"/>
            <a:ext cx="3322712" cy="703263"/>
          </a:xfrm>
        </p:spPr>
        <p:txBody>
          <a:bodyPr/>
          <a:lstStyle/>
          <a:p>
            <a:pPr eaLnBrk="1" hangingPunct="1">
              <a:defRPr/>
            </a:pPr>
            <a:r>
              <a:rPr lang="uk-UA" sz="2000" dirty="0" smtClean="0"/>
              <a:t>Порівняння капіталовкладень на 1 кВт потужності</a:t>
            </a:r>
          </a:p>
        </p:txBody>
      </p:sp>
      <p:graphicFrame>
        <p:nvGraphicFramePr>
          <p:cNvPr id="5122" name="Диаграмма 2"/>
          <p:cNvGraphicFramePr>
            <a:graphicFrameLocks/>
          </p:cNvGraphicFramePr>
          <p:nvPr>
            <p:extLst/>
          </p:nvPr>
        </p:nvGraphicFramePr>
        <p:xfrm>
          <a:off x="9328" y="973072"/>
          <a:ext cx="4738873" cy="3159249"/>
        </p:xfrm>
        <a:graphic>
          <a:graphicData uri="http://schemas.openxmlformats.org/presentationml/2006/ole">
            <p:oleObj spid="_x0000_s6236" r:id="rId3" imgW="7504826" imgH="4999153" progId="">
              <p:embed/>
            </p:oleObj>
          </a:graphicData>
        </a:graphic>
      </p:graphicFrame>
      <p:sp>
        <p:nvSpPr>
          <p:cNvPr id="5124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>
                <a:latin typeface="Arial" charset="0"/>
              </a:rPr>
              <a:t>КОМПАНІЯ “Стала Енергія</a:t>
            </a:r>
            <a:r>
              <a:rPr lang="uk-UA" sz="1600">
                <a:latin typeface="Arial" charset="0"/>
              </a:rPr>
              <a:t>”</a:t>
            </a:r>
            <a:endParaRPr lang="ru-RU" sz="1600">
              <a:latin typeface="Arial" charset="0"/>
            </a:endParaRPr>
          </a:p>
        </p:txBody>
      </p:sp>
      <p:pic>
        <p:nvPicPr>
          <p:cNvPr id="6" name="Picture 4" descr="logo_stala energiya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Диаграмма 2"/>
          <p:cNvGraphicFramePr>
            <a:graphicFrameLocks/>
          </p:cNvGraphicFramePr>
          <p:nvPr>
            <p:extLst/>
          </p:nvPr>
        </p:nvGraphicFramePr>
        <p:xfrm>
          <a:off x="4139952" y="3875277"/>
          <a:ext cx="4976652" cy="2982723"/>
        </p:xfrm>
        <a:graphic>
          <a:graphicData uri="http://schemas.openxmlformats.org/presentationml/2006/ole">
            <p:oleObj spid="_x0000_s6237" r:id="rId5" imgW="8705843" imgH="5218628" progId="">
              <p:embed/>
            </p:oleObj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5358314" y="3037439"/>
            <a:ext cx="2602632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uk-UA" sz="2000" kern="0" dirty="0" smtClean="0"/>
              <a:t>Капіталовкладення</a:t>
            </a:r>
            <a:br>
              <a:rPr lang="uk-UA" sz="2000" kern="0" dirty="0" smtClean="0"/>
            </a:br>
            <a:r>
              <a:rPr lang="uk-UA" sz="2000" kern="0" dirty="0" smtClean="0"/>
              <a:t> </a:t>
            </a:r>
            <a:r>
              <a:rPr lang="en-US" sz="2000" kern="0" dirty="0" smtClean="0"/>
              <a:t>$</a:t>
            </a:r>
            <a:r>
              <a:rPr lang="uk-UA" sz="2000" kern="0" dirty="0" smtClean="0"/>
              <a:t>/кВт. год. в рік </a:t>
            </a:r>
            <a:endParaRPr lang="uk-UA" sz="2000" kern="0" dirty="0"/>
          </a:p>
        </p:txBody>
      </p:sp>
    </p:spTree>
    <p:extLst>
      <p:ext uri="{BB962C8B-B14F-4D97-AF65-F5344CB8AC3E}">
        <p14:creationId xmlns:p14="http://schemas.microsoft.com/office/powerpoint/2010/main" xmlns="" val="1560618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3907" y="539310"/>
            <a:ext cx="5757863" cy="846138"/>
          </a:xfrm>
        </p:spPr>
        <p:txBody>
          <a:bodyPr/>
          <a:lstStyle/>
          <a:p>
            <a:pPr>
              <a:defRPr/>
            </a:pPr>
            <a:r>
              <a:rPr lang="uk-UA" sz="2800" dirty="0" smtClean="0"/>
              <a:t>Вартість кВт. год. в рік</a:t>
            </a:r>
            <a:endParaRPr lang="uk-UA" sz="2800" dirty="0"/>
          </a:p>
        </p:txBody>
      </p:sp>
      <p:graphicFrame>
        <p:nvGraphicFramePr>
          <p:cNvPr id="7170" name="Диаграмма 3"/>
          <p:cNvGraphicFramePr>
            <a:graphicFrameLocks/>
          </p:cNvGraphicFramePr>
          <p:nvPr>
            <p:extLst/>
          </p:nvPr>
        </p:nvGraphicFramePr>
        <p:xfrm>
          <a:off x="21586" y="1140647"/>
          <a:ext cx="5021424" cy="3080370"/>
        </p:xfrm>
        <a:graphic>
          <a:graphicData uri="http://schemas.openxmlformats.org/presentationml/2006/ole">
            <p:oleObj spid="_x0000_s7260" r:id="rId3" imgW="8504657" imgH="5218628" progId="">
              <p:embed/>
            </p:oleObj>
          </a:graphicData>
        </a:graphic>
      </p:graphicFrame>
      <p:pic>
        <p:nvPicPr>
          <p:cNvPr id="5" name="Picture 4" descr="logo_stala energiya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73" name="Прямоугольник 5"/>
          <p:cNvSpPr>
            <a:spLocks noChangeArrowheads="1"/>
          </p:cNvSpPr>
          <p:nvPr/>
        </p:nvSpPr>
        <p:spPr bwMode="auto">
          <a:xfrm>
            <a:off x="3714750" y="285750"/>
            <a:ext cx="3321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Arial" charset="0"/>
              </a:rPr>
              <a:t>КОМПАНІЯ “Стала Енергія”</a:t>
            </a:r>
            <a:endParaRPr lang="uk-UA"/>
          </a:p>
        </p:txBody>
      </p:sp>
      <p:graphicFrame>
        <p:nvGraphicFramePr>
          <p:cNvPr id="6" name="Диаграмма 2"/>
          <p:cNvGraphicFramePr>
            <a:graphicFrameLocks/>
          </p:cNvGraphicFramePr>
          <p:nvPr>
            <p:extLst/>
          </p:nvPr>
        </p:nvGraphicFramePr>
        <p:xfrm>
          <a:off x="4067944" y="3672172"/>
          <a:ext cx="5193336" cy="3185828"/>
        </p:xfrm>
        <a:graphic>
          <a:graphicData uri="http://schemas.openxmlformats.org/presentationml/2006/ole">
            <p:oleObj spid="_x0000_s7261" r:id="rId5" imgW="8504657" imgH="5218628" progId="">
              <p:embed/>
            </p:oleObj>
          </a:graphicData>
        </a:graphic>
      </p:graphicFrame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4932040" y="2714285"/>
            <a:ext cx="3744416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itchFamily="18" charset="0"/>
                <a:cs typeface="Arial" charset="0"/>
              </a:defRPr>
            </a:lvl9pPr>
          </a:lstStyle>
          <a:p>
            <a:pPr>
              <a:defRPr/>
            </a:pPr>
            <a:r>
              <a:rPr lang="uk-UA" sz="2800" kern="0" dirty="0" smtClean="0"/>
              <a:t>Економія оплати за енергоносії по напряму, </a:t>
            </a:r>
            <a:r>
              <a:rPr lang="en-US" sz="2800" kern="0" dirty="0" smtClean="0"/>
              <a:t>%</a:t>
            </a:r>
            <a:endParaRPr lang="uk-UA" sz="2800" kern="0" dirty="0"/>
          </a:p>
        </p:txBody>
      </p:sp>
    </p:spTree>
    <p:extLst>
      <p:ext uri="{BB962C8B-B14F-4D97-AF65-F5344CB8AC3E}">
        <p14:creationId xmlns:p14="http://schemas.microsoft.com/office/powerpoint/2010/main" xmlns="" val="2794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6257925" cy="560388"/>
          </a:xfrm>
        </p:spPr>
        <p:txBody>
          <a:bodyPr/>
          <a:lstStyle/>
          <a:p>
            <a:pPr>
              <a:defRPr/>
            </a:pPr>
            <a:r>
              <a:rPr lang="uk-UA" sz="3200" dirty="0" smtClean="0"/>
              <a:t>Вартість опалення для населення</a:t>
            </a:r>
            <a:endParaRPr lang="uk-UA" sz="3200" dirty="0"/>
          </a:p>
        </p:txBody>
      </p:sp>
      <p:pic>
        <p:nvPicPr>
          <p:cNvPr id="5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9438" y="357188"/>
            <a:ext cx="19907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45" name="Прямоугольник 5"/>
          <p:cNvSpPr>
            <a:spLocks noChangeArrowheads="1"/>
          </p:cNvSpPr>
          <p:nvPr/>
        </p:nvSpPr>
        <p:spPr bwMode="auto">
          <a:xfrm>
            <a:off x="4214813" y="214313"/>
            <a:ext cx="3321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Arial" charset="0"/>
              </a:rPr>
              <a:t>КОМПАНІЯ “Стала Енергія”</a:t>
            </a:r>
            <a:endParaRPr lang="uk-UA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xmlns="" val="1114064349"/>
              </p:ext>
            </p:extLst>
          </p:nvPr>
        </p:nvGraphicFramePr>
        <p:xfrm>
          <a:off x="500034" y="1428736"/>
          <a:ext cx="8429684" cy="5000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02680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logo_stala energiya-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9925" y="260350"/>
            <a:ext cx="1944688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4356100" y="188913"/>
            <a:ext cx="29575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1600" b="1">
                <a:latin typeface="Arial" charset="0"/>
              </a:rPr>
              <a:t>КОМПАНІЯ “Стала Енергія</a:t>
            </a:r>
            <a:r>
              <a:rPr lang="uk-UA" sz="1600">
                <a:latin typeface="Arial" charset="0"/>
              </a:rPr>
              <a:t>”</a:t>
            </a:r>
            <a:endParaRPr lang="ru-RU" sz="1600">
              <a:latin typeface="Arial" charset="0"/>
            </a:endParaRPr>
          </a:p>
        </p:txBody>
      </p:sp>
      <p:sp>
        <p:nvSpPr>
          <p:cNvPr id="409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23850" y="1916113"/>
            <a:ext cx="8229600" cy="4103687"/>
          </a:xfrm>
        </p:spPr>
        <p:txBody>
          <a:bodyPr/>
          <a:lstStyle/>
          <a:p>
            <a:pPr algn="l" eaLnBrk="1" hangingPunct="1">
              <a:defRPr/>
            </a:pPr>
            <a:r>
              <a:rPr lang="uk-UA" sz="3200" dirty="0" smtClean="0"/>
              <a:t>Переваги теплової помпи:</a:t>
            </a:r>
            <a:br>
              <a:rPr lang="uk-UA" sz="3200" dirty="0" smtClean="0"/>
            </a:br>
            <a:r>
              <a:rPr lang="uk-UA" sz="1800" dirty="0" smtClean="0"/>
              <a:t/>
            </a:r>
            <a:br>
              <a:rPr lang="uk-UA" sz="1800" dirty="0" smtClean="0"/>
            </a:br>
            <a:r>
              <a:rPr lang="uk-UA" sz="1800" dirty="0" smtClean="0"/>
              <a:t>	1. Значно вищий економічний ефект від впровадження. На одну одиницю затраченої енергії на виході отримуємо чотири.</a:t>
            </a:r>
            <a:br>
              <a:rPr lang="uk-UA" sz="1800" dirty="0" smtClean="0"/>
            </a:br>
            <a:r>
              <a:rPr lang="uk-UA" sz="1800" dirty="0" smtClean="0"/>
              <a:t>	2. Надійність і довговічність. Ресурс систем сягає 30-50 років включаючи колектор.</a:t>
            </a:r>
            <a:br>
              <a:rPr lang="uk-UA" sz="1800" dirty="0" smtClean="0"/>
            </a:br>
            <a:r>
              <a:rPr lang="uk-UA" sz="1800" dirty="0" smtClean="0"/>
              <a:t>	3. Незалежність від газу, поставки якого та ціна є </a:t>
            </a:r>
            <a:r>
              <a:rPr lang="uk-UA" sz="1800" dirty="0" err="1" smtClean="0"/>
              <a:t>непрогнозованими</a:t>
            </a:r>
            <a:r>
              <a:rPr lang="uk-UA" sz="1800" dirty="0" smtClean="0"/>
              <a:t>.  </a:t>
            </a:r>
            <a:r>
              <a:rPr lang="uk-UA" sz="1800" dirty="0" err="1" smtClean="0"/>
              <a:t>Імпортозалежний</a:t>
            </a:r>
            <a:r>
              <a:rPr lang="uk-UA" sz="1800" dirty="0" smtClean="0"/>
              <a:t> носій.</a:t>
            </a:r>
            <a:br>
              <a:rPr lang="uk-UA" sz="1800" dirty="0" smtClean="0"/>
            </a:br>
            <a:r>
              <a:rPr lang="uk-UA" sz="1800" dirty="0" smtClean="0"/>
              <a:t>	4. Екологічність та безпечність. Відсутність: спалювання сировини, шкідливих викидів, </a:t>
            </a:r>
            <a:r>
              <a:rPr lang="uk-UA" sz="1800" dirty="0" err="1" smtClean="0"/>
              <a:t>вибухо-</a:t>
            </a:r>
            <a:r>
              <a:rPr lang="uk-UA" sz="1800" dirty="0" smtClean="0"/>
              <a:t> та </a:t>
            </a:r>
            <a:r>
              <a:rPr lang="uk-UA" sz="1800" dirty="0" err="1" smtClean="0"/>
              <a:t>пожежонебезпечних</a:t>
            </a:r>
            <a:r>
              <a:rPr lang="uk-UA" sz="1800" dirty="0" smtClean="0"/>
              <a:t> середовищ.</a:t>
            </a:r>
            <a:br>
              <a:rPr lang="uk-UA" sz="1800" dirty="0" smtClean="0"/>
            </a:br>
            <a:r>
              <a:rPr lang="uk-UA" sz="1800" dirty="0" smtClean="0"/>
              <a:t>	5. Мінімальні затрати на обслуговування. Налаштована система працює роками без зовнішнього втручання. Відсутність погоджень, спеціальних дозволів, паспортизації та </a:t>
            </a:r>
            <a:r>
              <a:rPr lang="uk-UA" sz="1800" dirty="0" err="1" smtClean="0"/>
              <a:t>опосвідчення</a:t>
            </a:r>
            <a:r>
              <a:rPr lang="uk-UA" sz="1800" dirty="0" smtClean="0"/>
              <a:t>, оплати за викиди.</a:t>
            </a:r>
            <a:endParaRPr lang="ru-RU" sz="1400" dirty="0" smtClean="0"/>
          </a:p>
        </p:txBody>
      </p:sp>
    </p:spTree>
    <p:extLst>
      <p:ext uri="{BB962C8B-B14F-4D97-AF65-F5344CB8AC3E}">
        <p14:creationId xmlns:p14="http://schemas.microsoft.com/office/powerpoint/2010/main" xmlns="" val="306429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чение">
  <a:themeElements>
    <a:clrScheme name="Течение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Течение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чение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чение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чение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2374</TotalTime>
  <Words>194</Words>
  <Application>Microsoft Office PowerPoint</Application>
  <PresentationFormat>Экран (4:3)</PresentationFormat>
  <Paragraphs>42</Paragraphs>
  <Slides>26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Течение</vt:lpstr>
      <vt:lpstr>Тепло і холод без газу і дров </vt:lpstr>
      <vt:lpstr>Сфера найефективнішого використання теплових помп:   - для промислових підприемств: утилізація тепла технологічних та каналізаційних стоків, охолоджуючих пристроїв, градирень, вентиляції;  - для теплоенерго: облаштування тепловими помпами віддалених об’єктів, до яких транспортування теплоносія є надто затратним; використання теплових помп для приготування гарячої води на існуючих котельнях і бойлерних з метою зменшення неефективного використання газових котелень;  - для водоканалів: використання тепла як води так і каналізації;  - для санаторіїв та готелей: використання тепла стійних та каналізаційних вод, особливо лікувальних ванн та водних процедур;  - для плавальних комплексів з басейнами: підігрів басейнів та гарячої води, утилізація тепла води басейнів при її заміні та стоків душових;  - для приватних будинків.  </vt:lpstr>
      <vt:lpstr>Джерела тепла для теплового насосу</vt:lpstr>
      <vt:lpstr>Утилізація тепла без теплової помпи</vt:lpstr>
      <vt:lpstr>Енергетичний баланс  нагрітої води</vt:lpstr>
      <vt:lpstr>Порівняння капіталовкладень на 1 кВт потужності</vt:lpstr>
      <vt:lpstr>Вартість кВт. год. в рік</vt:lpstr>
      <vt:lpstr>Вартість опалення для населення</vt:lpstr>
      <vt:lpstr>Переваги теплової помпи:   1. Значно вищий економічний ефект від впровадження. На одну одиницю затраченої енергії на виході отримуємо чотири.  2. Надійність і довговічність. Ресурс систем сягає 30-50 років включаючи колектор.  3. Незалежність від газу, поставки якого та ціна є непрогнозованими.  Імпортозалежний носій.  4. Екологічність та безпечність. Відсутність: спалювання сировини, шкідливих викидів, вибухо- та пожежонебезпечних середовищ.  5. Мінімальні затрати на обслуговування. Налаштована система працює роками без зовнішнього втручання. Відсутність погоджень, спеціальних дозволів, паспортизації та опосвідчення, оплати за викиди.</vt:lpstr>
      <vt:lpstr>Слайд 10</vt:lpstr>
      <vt:lpstr>45 кВт – садочок у Дрогобичі</vt:lpstr>
      <vt:lpstr>17 кВт – приватний будинок</vt:lpstr>
      <vt:lpstr>17 кВт</vt:lpstr>
      <vt:lpstr>60 кВт – опалення + кондиціювання</vt:lpstr>
      <vt:lpstr>17 кВт</vt:lpstr>
      <vt:lpstr>17 кВт вода-вода</vt:lpstr>
      <vt:lpstr>60 кВт</vt:lpstr>
      <vt:lpstr>Сонячні колектори</vt:lpstr>
      <vt:lpstr>200 кВт /90 кВт –  «Кришталевий палац»</vt:lpstr>
      <vt:lpstr>120 кВт – санаторій «Міротель»</vt:lpstr>
      <vt:lpstr>200 кВт/90 кВт –  санаторій «Карпати»</vt:lpstr>
      <vt:lpstr>120 кВт – санаторій «Жива вода»</vt:lpstr>
      <vt:lpstr>Моршин санаторій 90 кВт</vt:lpstr>
      <vt:lpstr>150 кВт - басейн у Дрогобичі</vt:lpstr>
      <vt:lpstr>Щасливого плавання!</vt:lpstr>
      <vt:lpstr>Звертайтеся:  81110, Львівська обл., Пустомитівський район, с. Зимна Вода, вул. Дорошенка,3  т./ф.: +38 (096) 777-56-77,   +38 (032) 295-77-00   www.stala-energia.com.ua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ТЕПЛОВИЙ НАСОС – НАЙЕФЕКТИВНІША СИСТЕМА ТЕПЛА І ХОЛОДУ</dc:title>
  <dc:creator>Юрка</dc:creator>
  <cp:lastModifiedBy>Пользователь Windows</cp:lastModifiedBy>
  <cp:revision>105</cp:revision>
  <cp:lastPrinted>2015-09-09T09:55:45Z</cp:lastPrinted>
  <dcterms:created xsi:type="dcterms:W3CDTF">2014-09-24T08:20:27Z</dcterms:created>
  <dcterms:modified xsi:type="dcterms:W3CDTF">2017-09-28T05:27:44Z</dcterms:modified>
</cp:coreProperties>
</file>