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5" r:id="rId4"/>
    <p:sldId id="266" r:id="rId5"/>
    <p:sldId id="264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04" y="12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jpeg"/><Relationship Id="rId1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2694A8-5E77-488B-8A0E-F1E4675F81CA}" type="doc">
      <dgm:prSet loTypeId="urn:microsoft.com/office/officeart/2005/8/layout/pList2#1" loCatId="list" qsTypeId="urn:microsoft.com/office/officeart/2005/8/quickstyle/3d1" qsCatId="3D" csTypeId="urn:microsoft.com/office/officeart/2005/8/colors/accent1_2" csCatId="accent1" phldr="1"/>
      <dgm:spPr/>
    </dgm:pt>
    <dgm:pt modelId="{AAA739AA-EEE1-490D-8981-32F593013A90}">
      <dgm:prSet phldrT="[Текст]" custT="1"/>
      <dgm:spPr/>
      <dgm:t>
        <a:bodyPr anchor="ctr"/>
        <a:lstStyle/>
        <a:p>
          <a:r>
            <a:rPr lang="uk-UA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Імплементація європейських директив</a:t>
          </a:r>
        </a:p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Водна </a:t>
          </a:r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рамкова директива</a:t>
          </a:r>
        </a:p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Директива </a:t>
          </a:r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про якість питної води</a:t>
          </a:r>
        </a:p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Директива </a:t>
          </a:r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про якість міських стічних вод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7BA691-3884-4AAA-8995-F094B0262FC6}" type="parTrans" cxnId="{B00EDC2D-7CF7-4F85-B5DB-D89BD6353DD0}">
      <dgm:prSet/>
      <dgm:spPr/>
      <dgm:t>
        <a:bodyPr/>
        <a:lstStyle/>
        <a:p>
          <a:endParaRPr lang="en-US"/>
        </a:p>
      </dgm:t>
    </dgm:pt>
    <dgm:pt modelId="{5B43BBBF-7250-48E0-B334-6458FCF6A5BF}" type="sibTrans" cxnId="{B00EDC2D-7CF7-4F85-B5DB-D89BD6353DD0}">
      <dgm:prSet/>
      <dgm:spPr/>
      <dgm:t>
        <a:bodyPr/>
        <a:lstStyle/>
        <a:p>
          <a:endParaRPr lang="en-US"/>
        </a:p>
      </dgm:t>
    </dgm:pt>
    <dgm:pt modelId="{CB2E3779-5709-4FF0-B56C-B78DB7F7A280}">
      <dgm:prSet phldrT="[Текст]" custT="1"/>
      <dgm:spPr/>
      <dgm:t>
        <a:bodyPr anchor="ctr"/>
        <a:lstStyle/>
        <a:p>
          <a:r>
            <a:rPr lang="uk-UA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нових законів і коригування існуючих законодавчих актів</a:t>
          </a:r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r>
            <a:rPr lang="uk-UA" sz="1400" dirty="0" smtClean="0">
              <a:latin typeface="Arial" panose="020B0604020202020204" pitchFamily="34" charset="0"/>
              <a:cs typeface="Arial" panose="020B0604020202020204" pitchFamily="34" charset="0"/>
            </a:rPr>
            <a:t>у зв’язку з інтеграцією України  до  ЄС</a:t>
          </a:r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27E711-8E0E-430F-8B5B-707C94980B22}" type="parTrans" cxnId="{29B8E59D-7330-4654-9D5C-1E6F975A3038}">
      <dgm:prSet/>
      <dgm:spPr/>
      <dgm:t>
        <a:bodyPr/>
        <a:lstStyle/>
        <a:p>
          <a:endParaRPr lang="en-US"/>
        </a:p>
      </dgm:t>
    </dgm:pt>
    <dgm:pt modelId="{62499C66-A1D6-482A-8273-1B6973E19975}" type="sibTrans" cxnId="{29B8E59D-7330-4654-9D5C-1E6F975A3038}">
      <dgm:prSet/>
      <dgm:spPr/>
      <dgm:t>
        <a:bodyPr/>
        <a:lstStyle/>
        <a:p>
          <a:endParaRPr lang="en-US"/>
        </a:p>
      </dgm:t>
    </dgm:pt>
    <dgm:pt modelId="{884EF965-97BB-4D11-9007-BC188E8574AC}">
      <dgm:prSet phldrT="[Текст]" custT="1"/>
      <dgm:spPr/>
      <dgm:t>
        <a:bodyPr anchor="ctr"/>
        <a:lstStyle/>
        <a:p>
          <a:r>
            <a:rPr lang="uk-UA" sz="1400" b="1" u="none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Нормативна база </a:t>
          </a:r>
          <a:endParaRPr lang="uk-UA" sz="1400" b="1" u="none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uk-UA" sz="12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Прийняття </a:t>
          </a:r>
          <a:r>
            <a:rPr lang="uk-UA" sz="12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системи </a:t>
          </a:r>
          <a:r>
            <a:rPr lang="uk-UA" sz="1200" b="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нормотворчості</a:t>
          </a:r>
          <a:r>
            <a:rPr lang="uk-UA" sz="12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 (німецької, французької та ін.): </a:t>
          </a:r>
        </a:p>
        <a:p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Нормативні 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документи, прийняті Кабміном</a:t>
          </a:r>
        </a:p>
        <a:p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Нормативна </a:t>
          </a:r>
          <a:r>
            <a:rPr lang="uk-UA" sz="1200" dirty="0" smtClean="0">
              <a:latin typeface="Arial" panose="020B0604020202020204" pitchFamily="34" charset="0"/>
              <a:cs typeface="Arial" panose="020B0604020202020204" pitchFamily="34" charset="0"/>
            </a:rPr>
            <a:t>документація, прийнята міністерствами і відомствами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F95E7-000D-4A04-9CD3-F07CC2391F8C}" type="parTrans" cxnId="{2F39A46C-52AF-4801-A0D3-F3FA596471E5}">
      <dgm:prSet/>
      <dgm:spPr/>
      <dgm:t>
        <a:bodyPr/>
        <a:lstStyle/>
        <a:p>
          <a:endParaRPr lang="en-US"/>
        </a:p>
      </dgm:t>
    </dgm:pt>
    <dgm:pt modelId="{479F6E1A-2AD2-495A-85EE-8B2346CCADA4}" type="sibTrans" cxnId="{2F39A46C-52AF-4801-A0D3-F3FA596471E5}">
      <dgm:prSet/>
      <dgm:spPr/>
      <dgm:t>
        <a:bodyPr/>
        <a:lstStyle/>
        <a:p>
          <a:endParaRPr lang="en-US"/>
        </a:p>
      </dgm:t>
    </dgm:pt>
    <dgm:pt modelId="{CDA8A55D-7877-425A-ABFE-455A146B09FF}" type="pres">
      <dgm:prSet presAssocID="{1F2694A8-5E77-488B-8A0E-F1E4675F81CA}" presName="Name0" presStyleCnt="0">
        <dgm:presLayoutVars>
          <dgm:dir/>
          <dgm:resizeHandles val="exact"/>
        </dgm:presLayoutVars>
      </dgm:prSet>
      <dgm:spPr/>
    </dgm:pt>
    <dgm:pt modelId="{953C449C-BFDB-480D-BB1D-EF1FC08CE68E}" type="pres">
      <dgm:prSet presAssocID="{1F2694A8-5E77-488B-8A0E-F1E4675F81CA}" presName="bkgdShp" presStyleLbl="alignAccFollowNode1" presStyleIdx="0" presStyleCnt="1"/>
      <dgm:spPr/>
    </dgm:pt>
    <dgm:pt modelId="{14C4D50B-3CBC-44F3-A30A-D5B3DFFFEA3F}" type="pres">
      <dgm:prSet presAssocID="{1F2694A8-5E77-488B-8A0E-F1E4675F81CA}" presName="linComp" presStyleCnt="0"/>
      <dgm:spPr/>
    </dgm:pt>
    <dgm:pt modelId="{EB144C75-AF31-490C-8008-3421D134E960}" type="pres">
      <dgm:prSet presAssocID="{AAA739AA-EEE1-490D-8981-32F593013A90}" presName="compNode" presStyleCnt="0"/>
      <dgm:spPr/>
    </dgm:pt>
    <dgm:pt modelId="{FAC9F865-2957-46E6-ABA3-DBC6DAB5A772}" type="pres">
      <dgm:prSet presAssocID="{AAA739AA-EEE1-490D-8981-32F593013A9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8D02F-A714-4C87-9452-8BEDA7CD469E}" type="pres">
      <dgm:prSet presAssocID="{AAA739AA-EEE1-490D-8981-32F593013A90}" presName="invisiNode" presStyleLbl="node1" presStyleIdx="0" presStyleCnt="3"/>
      <dgm:spPr/>
    </dgm:pt>
    <dgm:pt modelId="{5BD71A79-FA69-4CD2-B6D6-A5E591B98679}" type="pres">
      <dgm:prSet presAssocID="{AAA739AA-EEE1-490D-8981-32F593013A90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72D1DA1-7A8F-4269-959D-CF8F470C633C}" type="pres">
      <dgm:prSet presAssocID="{5B43BBBF-7250-48E0-B334-6458FCF6A5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3B32DB6-CDE7-4D62-9031-0EF14DC6EE40}" type="pres">
      <dgm:prSet presAssocID="{CB2E3779-5709-4FF0-B56C-B78DB7F7A280}" presName="compNode" presStyleCnt="0"/>
      <dgm:spPr/>
    </dgm:pt>
    <dgm:pt modelId="{C5732798-0F12-4A6D-B056-ADAD592BA580}" type="pres">
      <dgm:prSet presAssocID="{CB2E3779-5709-4FF0-B56C-B78DB7F7A28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C4525-5496-49D1-B30F-A0CC82FFB526}" type="pres">
      <dgm:prSet presAssocID="{CB2E3779-5709-4FF0-B56C-B78DB7F7A280}" presName="invisiNode" presStyleLbl="node1" presStyleIdx="1" presStyleCnt="3"/>
      <dgm:spPr/>
    </dgm:pt>
    <dgm:pt modelId="{C44968E8-BD1C-49DD-9AE4-02A96654E940}" type="pres">
      <dgm:prSet presAssocID="{CB2E3779-5709-4FF0-B56C-B78DB7F7A280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4A49144-EA70-4778-B421-37976E77FE99}" type="pres">
      <dgm:prSet presAssocID="{62499C66-A1D6-482A-8273-1B6973E1997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1E977B9-05EC-420A-A25F-902F06871C8B}" type="pres">
      <dgm:prSet presAssocID="{884EF965-97BB-4D11-9007-BC188E8574AC}" presName="compNode" presStyleCnt="0"/>
      <dgm:spPr/>
    </dgm:pt>
    <dgm:pt modelId="{C09CF599-612E-4709-A5A6-A24662AD512E}" type="pres">
      <dgm:prSet presAssocID="{884EF965-97BB-4D11-9007-BC188E8574A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2F813-C3C1-4478-AF4C-B3287C8D0F1A}" type="pres">
      <dgm:prSet presAssocID="{884EF965-97BB-4D11-9007-BC188E8574AC}" presName="invisiNode" presStyleLbl="node1" presStyleIdx="2" presStyleCnt="3"/>
      <dgm:spPr/>
    </dgm:pt>
    <dgm:pt modelId="{73BC7912-5A82-4D82-A317-B855EB109B88}" type="pres">
      <dgm:prSet presAssocID="{884EF965-97BB-4D11-9007-BC188E8574AC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AF0A68E-9802-4F0F-AC93-F624873D4A62}" type="presOf" srcId="{AAA739AA-EEE1-490D-8981-32F593013A90}" destId="{FAC9F865-2957-46E6-ABA3-DBC6DAB5A772}" srcOrd="0" destOrd="0" presId="urn:microsoft.com/office/officeart/2005/8/layout/pList2#1"/>
    <dgm:cxn modelId="{AABECC9B-E462-4AC1-B549-96C2943C85E8}" type="presOf" srcId="{884EF965-97BB-4D11-9007-BC188E8574AC}" destId="{C09CF599-612E-4709-A5A6-A24662AD512E}" srcOrd="0" destOrd="0" presId="urn:microsoft.com/office/officeart/2005/8/layout/pList2#1"/>
    <dgm:cxn modelId="{5542C222-E39B-4BE2-B4E9-4E969197E85B}" type="presOf" srcId="{CB2E3779-5709-4FF0-B56C-B78DB7F7A280}" destId="{C5732798-0F12-4A6D-B056-ADAD592BA580}" srcOrd="0" destOrd="0" presId="urn:microsoft.com/office/officeart/2005/8/layout/pList2#1"/>
    <dgm:cxn modelId="{42C9A48A-9D10-472F-88F3-B206D66CE8D8}" type="presOf" srcId="{62499C66-A1D6-482A-8273-1B6973E19975}" destId="{14A49144-EA70-4778-B421-37976E77FE99}" srcOrd="0" destOrd="0" presId="urn:microsoft.com/office/officeart/2005/8/layout/pList2#1"/>
    <dgm:cxn modelId="{4B42667B-72C9-46E7-93D4-03FF78D212D0}" type="presOf" srcId="{5B43BBBF-7250-48E0-B334-6458FCF6A5BF}" destId="{772D1DA1-7A8F-4269-959D-CF8F470C633C}" srcOrd="0" destOrd="0" presId="urn:microsoft.com/office/officeart/2005/8/layout/pList2#1"/>
    <dgm:cxn modelId="{2F39A46C-52AF-4801-A0D3-F3FA596471E5}" srcId="{1F2694A8-5E77-488B-8A0E-F1E4675F81CA}" destId="{884EF965-97BB-4D11-9007-BC188E8574AC}" srcOrd="2" destOrd="0" parTransId="{264F95E7-000D-4A04-9CD3-F07CC2391F8C}" sibTransId="{479F6E1A-2AD2-495A-85EE-8B2346CCADA4}"/>
    <dgm:cxn modelId="{B00EDC2D-7CF7-4F85-B5DB-D89BD6353DD0}" srcId="{1F2694A8-5E77-488B-8A0E-F1E4675F81CA}" destId="{AAA739AA-EEE1-490D-8981-32F593013A90}" srcOrd="0" destOrd="0" parTransId="{387BA691-3884-4AAA-8995-F094B0262FC6}" sibTransId="{5B43BBBF-7250-48E0-B334-6458FCF6A5BF}"/>
    <dgm:cxn modelId="{29B8E59D-7330-4654-9D5C-1E6F975A3038}" srcId="{1F2694A8-5E77-488B-8A0E-F1E4675F81CA}" destId="{CB2E3779-5709-4FF0-B56C-B78DB7F7A280}" srcOrd="1" destOrd="0" parTransId="{7227E711-8E0E-430F-8B5B-707C94980B22}" sibTransId="{62499C66-A1D6-482A-8273-1B6973E19975}"/>
    <dgm:cxn modelId="{B9C753FE-BA32-4428-BEF6-3A58701FBD56}" type="presOf" srcId="{1F2694A8-5E77-488B-8A0E-F1E4675F81CA}" destId="{CDA8A55D-7877-425A-ABFE-455A146B09FF}" srcOrd="0" destOrd="0" presId="urn:microsoft.com/office/officeart/2005/8/layout/pList2#1"/>
    <dgm:cxn modelId="{A6833A8C-D9C0-44BD-ACDD-22FBFF5E5730}" type="presParOf" srcId="{CDA8A55D-7877-425A-ABFE-455A146B09FF}" destId="{953C449C-BFDB-480D-BB1D-EF1FC08CE68E}" srcOrd="0" destOrd="0" presId="urn:microsoft.com/office/officeart/2005/8/layout/pList2#1"/>
    <dgm:cxn modelId="{6A7BEF41-1AED-4789-9A1E-0E98122767E6}" type="presParOf" srcId="{CDA8A55D-7877-425A-ABFE-455A146B09FF}" destId="{14C4D50B-3CBC-44F3-A30A-D5B3DFFFEA3F}" srcOrd="1" destOrd="0" presId="urn:microsoft.com/office/officeart/2005/8/layout/pList2#1"/>
    <dgm:cxn modelId="{F2C97F26-1AD1-47D2-9149-09FD5A35E286}" type="presParOf" srcId="{14C4D50B-3CBC-44F3-A30A-D5B3DFFFEA3F}" destId="{EB144C75-AF31-490C-8008-3421D134E960}" srcOrd="0" destOrd="0" presId="urn:microsoft.com/office/officeart/2005/8/layout/pList2#1"/>
    <dgm:cxn modelId="{ADF7B86F-EFB5-44D1-B0EB-AE4E323D1E98}" type="presParOf" srcId="{EB144C75-AF31-490C-8008-3421D134E960}" destId="{FAC9F865-2957-46E6-ABA3-DBC6DAB5A772}" srcOrd="0" destOrd="0" presId="urn:microsoft.com/office/officeart/2005/8/layout/pList2#1"/>
    <dgm:cxn modelId="{A471F774-EBCB-426F-B2DD-D0269C967CA4}" type="presParOf" srcId="{EB144C75-AF31-490C-8008-3421D134E960}" destId="{F4A8D02F-A714-4C87-9452-8BEDA7CD469E}" srcOrd="1" destOrd="0" presId="urn:microsoft.com/office/officeart/2005/8/layout/pList2#1"/>
    <dgm:cxn modelId="{DCDE718E-DC4E-45CB-A954-969EA848DA10}" type="presParOf" srcId="{EB144C75-AF31-490C-8008-3421D134E960}" destId="{5BD71A79-FA69-4CD2-B6D6-A5E591B98679}" srcOrd="2" destOrd="0" presId="urn:microsoft.com/office/officeart/2005/8/layout/pList2#1"/>
    <dgm:cxn modelId="{D2A38DD3-3C56-44E5-B607-8A92AED7B70F}" type="presParOf" srcId="{14C4D50B-3CBC-44F3-A30A-D5B3DFFFEA3F}" destId="{772D1DA1-7A8F-4269-959D-CF8F470C633C}" srcOrd="1" destOrd="0" presId="urn:microsoft.com/office/officeart/2005/8/layout/pList2#1"/>
    <dgm:cxn modelId="{92C7009E-EFAA-4FC7-8E4C-6B14E88BA3FE}" type="presParOf" srcId="{14C4D50B-3CBC-44F3-A30A-D5B3DFFFEA3F}" destId="{B3B32DB6-CDE7-4D62-9031-0EF14DC6EE40}" srcOrd="2" destOrd="0" presId="urn:microsoft.com/office/officeart/2005/8/layout/pList2#1"/>
    <dgm:cxn modelId="{2A3BC8C8-FA54-4A58-BB79-086126364289}" type="presParOf" srcId="{B3B32DB6-CDE7-4D62-9031-0EF14DC6EE40}" destId="{C5732798-0F12-4A6D-B056-ADAD592BA580}" srcOrd="0" destOrd="0" presId="urn:microsoft.com/office/officeart/2005/8/layout/pList2#1"/>
    <dgm:cxn modelId="{ACDD46BE-89E4-4972-B20C-3BAF2329F54F}" type="presParOf" srcId="{B3B32DB6-CDE7-4D62-9031-0EF14DC6EE40}" destId="{44CC4525-5496-49D1-B30F-A0CC82FFB526}" srcOrd="1" destOrd="0" presId="urn:microsoft.com/office/officeart/2005/8/layout/pList2#1"/>
    <dgm:cxn modelId="{1A2FCC8B-13A6-4DD9-AC64-D5A1FFE4FB48}" type="presParOf" srcId="{B3B32DB6-CDE7-4D62-9031-0EF14DC6EE40}" destId="{C44968E8-BD1C-49DD-9AE4-02A96654E940}" srcOrd="2" destOrd="0" presId="urn:microsoft.com/office/officeart/2005/8/layout/pList2#1"/>
    <dgm:cxn modelId="{6030D424-F5DC-4498-A57B-4CDE2908BC34}" type="presParOf" srcId="{14C4D50B-3CBC-44F3-A30A-D5B3DFFFEA3F}" destId="{14A49144-EA70-4778-B421-37976E77FE99}" srcOrd="3" destOrd="0" presId="urn:microsoft.com/office/officeart/2005/8/layout/pList2#1"/>
    <dgm:cxn modelId="{989A9BE3-C313-46D7-B0B8-E5B10CAD1556}" type="presParOf" srcId="{14C4D50B-3CBC-44F3-A30A-D5B3DFFFEA3F}" destId="{71E977B9-05EC-420A-A25F-902F06871C8B}" srcOrd="4" destOrd="0" presId="urn:microsoft.com/office/officeart/2005/8/layout/pList2#1"/>
    <dgm:cxn modelId="{CE3890C6-0760-45D6-AAA4-9FEF02E38C76}" type="presParOf" srcId="{71E977B9-05EC-420A-A25F-902F06871C8B}" destId="{C09CF599-612E-4709-A5A6-A24662AD512E}" srcOrd="0" destOrd="0" presId="urn:microsoft.com/office/officeart/2005/8/layout/pList2#1"/>
    <dgm:cxn modelId="{3EB47211-9939-45B3-AB51-9ED693FAD611}" type="presParOf" srcId="{71E977B9-05EC-420A-A25F-902F06871C8B}" destId="{97F2F813-C3C1-4478-AF4C-B3287C8D0F1A}" srcOrd="1" destOrd="0" presId="urn:microsoft.com/office/officeart/2005/8/layout/pList2#1"/>
    <dgm:cxn modelId="{F2D7FFFA-0DCC-4C5E-9605-58A2FFF93AAE}" type="presParOf" srcId="{71E977B9-05EC-420A-A25F-902F06871C8B}" destId="{73BC7912-5A82-4D82-A317-B855EB109B88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C449C-BFDB-480D-BB1D-EF1FC08CE68E}">
      <dsp:nvSpPr>
        <dsp:cNvPr id="0" name=""/>
        <dsp:cNvSpPr/>
      </dsp:nvSpPr>
      <dsp:spPr>
        <a:xfrm>
          <a:off x="0" y="0"/>
          <a:ext cx="8229600" cy="20574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BD71A79-FA69-4CD2-B6D6-A5E591B98679}">
      <dsp:nvSpPr>
        <dsp:cNvPr id="0" name=""/>
        <dsp:cNvSpPr/>
      </dsp:nvSpPr>
      <dsp:spPr>
        <a:xfrm>
          <a:off x="246887" y="274320"/>
          <a:ext cx="2417445" cy="1508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AC9F865-2957-46E6-ABA3-DBC6DAB5A772}">
      <dsp:nvSpPr>
        <dsp:cNvPr id="0" name=""/>
        <dsp:cNvSpPr/>
      </dsp:nvSpPr>
      <dsp:spPr>
        <a:xfrm rot="10800000">
          <a:off x="246887" y="2057399"/>
          <a:ext cx="2417445" cy="2514600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Імплементація європейських директив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Водна рамкова директива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-Директива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 якість питної води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-Директива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про якість міських стічних вод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1232" y="2057399"/>
        <a:ext cx="2268755" cy="2440255"/>
      </dsp:txXfrm>
    </dsp:sp>
    <dsp:sp modelId="{C44968E8-BD1C-49DD-9AE4-02A96654E940}">
      <dsp:nvSpPr>
        <dsp:cNvPr id="0" name=""/>
        <dsp:cNvSpPr/>
      </dsp:nvSpPr>
      <dsp:spPr>
        <a:xfrm>
          <a:off x="2906077" y="274320"/>
          <a:ext cx="2417445" cy="1508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5732798-0F12-4A6D-B056-ADAD592BA580}">
      <dsp:nvSpPr>
        <dsp:cNvPr id="0" name=""/>
        <dsp:cNvSpPr/>
      </dsp:nvSpPr>
      <dsp:spPr>
        <a:xfrm rot="10800000">
          <a:off x="2906077" y="2057399"/>
          <a:ext cx="2417445" cy="2514600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Створення нових законів і коригування існуючих законодавчих актів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у зв’язку з інтеграцією України  до  ЄС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80422" y="2057399"/>
        <a:ext cx="2268755" cy="2440255"/>
      </dsp:txXfrm>
    </dsp:sp>
    <dsp:sp modelId="{73BC7912-5A82-4D82-A317-B855EB109B88}">
      <dsp:nvSpPr>
        <dsp:cNvPr id="0" name=""/>
        <dsp:cNvSpPr/>
      </dsp:nvSpPr>
      <dsp:spPr>
        <a:xfrm>
          <a:off x="5565267" y="274320"/>
          <a:ext cx="2417445" cy="15087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09CF599-612E-4709-A5A6-A24662AD512E}">
      <dsp:nvSpPr>
        <dsp:cNvPr id="0" name=""/>
        <dsp:cNvSpPr/>
      </dsp:nvSpPr>
      <dsp:spPr>
        <a:xfrm rot="10800000">
          <a:off x="5565267" y="2057399"/>
          <a:ext cx="2417445" cy="2514600"/>
        </a:xfrm>
        <a:prstGeom prst="round2SameRect">
          <a:avLst>
            <a:gd name="adj1" fmla="val 10500"/>
            <a:gd name="adj2" fmla="val 0"/>
          </a:avLst>
        </a:prstGeom>
        <a:blipFill rotWithShape="0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40000"/>
              </a:schemeClr>
              <a:schemeClr val="accent1">
                <a:hueOff val="0"/>
                <a:satOff val="0"/>
                <a:lumOff val="0"/>
                <a:alphaOff val="0"/>
                <a:tint val="42000"/>
              </a:schemeClr>
            </a:duotone>
          </a:blip>
          <a:tile tx="0" ty="0" sx="40000" sy="40000" flip="none" algn="tl"/>
        </a:blipFill>
        <a:ln>
          <a:noFill/>
        </a:ln>
        <a:effectLst>
          <a:outerShdw blurRad="95000" rotWithShape="0">
            <a:srgbClr val="000000">
              <a:alpha val="50000"/>
            </a:srgbClr>
          </a:outerShdw>
          <a:softEdge rad="12700"/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Нормативна база 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Прийняття системи </a:t>
          </a:r>
          <a:r>
            <a:rPr lang="uk-UA" sz="14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нормотворчості</a:t>
          </a: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 (німецької, французької та ін.):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Нормативні документи, прийняті Кабміном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- Нормативна документація, прийнята міністерствами і відомствами</a:t>
          </a:r>
          <a:endParaRPr 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639612" y="2057399"/>
        <a:ext cx="2268755" cy="2440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772816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4400" b="0" dirty="0"/>
              <a:t/>
            </a:r>
            <a:br>
              <a:rPr lang="ru-RU" sz="4400" b="0" dirty="0"/>
            </a:br>
            <a:r>
              <a:rPr lang="ru-RU" sz="4400" b="0" dirty="0"/>
              <a:t> </a:t>
            </a:r>
            <a:r>
              <a:rPr lang="ru-RU" sz="3600" cap="all" dirty="0" err="1" smtClean="0"/>
              <a:t>законодавч</a:t>
            </a:r>
            <a:r>
              <a:rPr lang="ru-RU" sz="3600" cap="all" dirty="0" err="1"/>
              <a:t>А</a:t>
            </a:r>
            <a:r>
              <a:rPr lang="ru-RU" sz="3600" cap="all" dirty="0" smtClean="0"/>
              <a:t> ТА </a:t>
            </a:r>
            <a:r>
              <a:rPr lang="ru-RU" sz="3600" cap="all" dirty="0" err="1" smtClean="0"/>
              <a:t>нормативнА</a:t>
            </a:r>
            <a:r>
              <a:rPr lang="ru-RU" sz="3600" cap="all" dirty="0" smtClean="0"/>
              <a:t> </a:t>
            </a:r>
            <a:r>
              <a:rPr lang="ru-RU" sz="3600" cap="all" dirty="0" err="1" smtClean="0"/>
              <a:t>базА</a:t>
            </a:r>
            <a:r>
              <a:rPr lang="ru-RU" sz="3600" cap="all" dirty="0" smtClean="0"/>
              <a:t> </a:t>
            </a:r>
            <a:r>
              <a:rPr lang="ru-RU" sz="3600" cap="all" dirty="0"/>
              <a:t>по </a:t>
            </a:r>
            <a:r>
              <a:rPr lang="ru-RU" sz="3600" cap="all" dirty="0" err="1"/>
              <a:t>водопостачанню</a:t>
            </a:r>
            <a:r>
              <a:rPr lang="ru-RU" sz="3600" cap="all" dirty="0"/>
              <a:t> та </a:t>
            </a:r>
            <a:r>
              <a:rPr lang="ru-RU" sz="3600" cap="all" dirty="0" err="1"/>
              <a:t>водовідведенню</a:t>
            </a:r>
            <a:r>
              <a:rPr lang="ru-RU" sz="3600" cap="all" dirty="0"/>
              <a:t> </a:t>
            </a:r>
            <a:endParaRPr lang="en-US" sz="3600" cap="all" dirty="0">
              <a:latin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581128"/>
            <a:ext cx="7854696" cy="1752600"/>
          </a:xfrm>
        </p:spPr>
        <p:txBody>
          <a:bodyPr>
            <a:normAutofit/>
          </a:bodyPr>
          <a:lstStyle/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КРАВЧЕНКО </a:t>
            </a:r>
            <a:r>
              <a:rPr lang="uk-UA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Валерій Анатолійович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«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Науково-дослідного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</a:t>
            </a:r>
            <a:endPara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конструкторсько-технологічного </a:t>
            </a:r>
          </a:p>
          <a:p>
            <a:pPr algn="r">
              <a:lnSpc>
                <a:spcPct val="110000"/>
              </a:lnSpc>
              <a:spcBef>
                <a:spcPts val="0"/>
              </a:spcBef>
            </a:pP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інституту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міського </a:t>
            </a:r>
            <a:r>
              <a:rPr lang="uk-UA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господарства»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.т.н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0097"/>
            <a:ext cx="32670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884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Законодавча і нормативно-технічна діяльність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339676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28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передбачуваної законодавчої і нормативної бази по водопостачанню та водовідведенню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088400"/>
            <a:ext cx="1518948" cy="1008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</a:t>
            </a:r>
            <a:r>
              <a:rPr lang="uk-UA" dirty="0" smtClean="0"/>
              <a:t>рівень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1628696"/>
            <a:ext cx="2232248" cy="1105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Закон </a:t>
            </a:r>
            <a:r>
              <a:rPr lang="ru-RU" sz="1600" dirty="0" err="1"/>
              <a:t>України</a:t>
            </a:r>
            <a:r>
              <a:rPr lang="ru-RU" sz="1600" dirty="0"/>
              <a:t> "Про </a:t>
            </a:r>
            <a:r>
              <a:rPr lang="ru-RU" sz="1600" dirty="0" err="1"/>
              <a:t>питну</a:t>
            </a:r>
            <a:r>
              <a:rPr lang="ru-RU" sz="1600" dirty="0"/>
              <a:t> воду та  </a:t>
            </a:r>
            <a:r>
              <a:rPr lang="ru-RU" sz="1600" dirty="0" err="1"/>
              <a:t>питне</a:t>
            </a:r>
            <a:r>
              <a:rPr lang="ru-RU" sz="1600" dirty="0"/>
              <a:t> </a:t>
            </a:r>
            <a:r>
              <a:rPr lang="ru-RU" sz="1600" dirty="0" err="1" smtClean="0"/>
              <a:t>водопостачання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водовідведення</a:t>
            </a:r>
            <a:r>
              <a:rPr lang="ru-RU" sz="1600" dirty="0" smtClean="0"/>
              <a:t>"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195192" y="1628695"/>
            <a:ext cx="2232248" cy="1105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Закон </a:t>
            </a:r>
            <a:r>
              <a:rPr lang="ru-RU" sz="1600" dirty="0" err="1"/>
              <a:t>України</a:t>
            </a:r>
            <a:r>
              <a:rPr lang="ru-RU" sz="1600" dirty="0"/>
              <a:t> "Про </a:t>
            </a:r>
            <a:r>
              <a:rPr lang="ru-RU" sz="1600" dirty="0" err="1"/>
              <a:t>житлово-комунальні</a:t>
            </a:r>
            <a:r>
              <a:rPr lang="ru-RU" sz="1600" dirty="0"/>
              <a:t> </a:t>
            </a:r>
            <a:r>
              <a:rPr lang="ru-RU" sz="1600" dirty="0" err="1"/>
              <a:t>послуги</a:t>
            </a:r>
            <a:r>
              <a:rPr lang="ru-RU" sz="1600" dirty="0"/>
              <a:t>"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660232" y="1576841"/>
            <a:ext cx="2088232" cy="110586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Закон </a:t>
            </a:r>
            <a:r>
              <a:rPr lang="ru-RU" sz="1600" dirty="0" err="1"/>
              <a:t>України</a:t>
            </a:r>
            <a:r>
              <a:rPr lang="ru-RU" sz="1600" dirty="0"/>
              <a:t> "Про </a:t>
            </a:r>
            <a:r>
              <a:rPr lang="uk-UA" sz="1600" dirty="0"/>
              <a:t>водовідведення</a:t>
            </a:r>
            <a:r>
              <a:rPr lang="ru-RU" sz="1600" dirty="0"/>
              <a:t>"</a:t>
            </a:r>
            <a:r>
              <a:rPr lang="uk-UA" sz="1600" dirty="0"/>
              <a:t> (проект)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2852936"/>
            <a:ext cx="2232248" cy="1260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Директива Ради 98/83/ЄС «Про якість води, призначеної для споживання людиною»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20344" y="2852936"/>
            <a:ext cx="2232248" cy="12602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dirty="0"/>
              <a:t>Директива 2000/60/ЄС </a:t>
            </a:r>
            <a:r>
              <a:rPr lang="uk-UA" sz="1400" dirty="0" smtClean="0"/>
              <a:t>«</a:t>
            </a:r>
            <a:r>
              <a:rPr lang="uk-UA" sz="1400" dirty="0"/>
              <a:t>Про встановлення рамок діяльності Співтовариства в галузі водної політики»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2858269"/>
            <a:ext cx="2088232" cy="124337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Директива Ради 91/271/ЄЕС «Про очистку міських стічних вод»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1560" y="4977172"/>
            <a:ext cx="1518948" cy="10081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 </a:t>
            </a:r>
            <a:r>
              <a:rPr lang="uk-UA" dirty="0" smtClean="0">
                <a:solidFill>
                  <a:schemeClr val="bg1"/>
                </a:solidFill>
              </a:rPr>
              <a:t>рівень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835696" y="4581128"/>
            <a:ext cx="2232248" cy="1800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>
                <a:solidFill>
                  <a:schemeClr val="bg1"/>
                </a:solidFill>
              </a:rPr>
              <a:t>Правила користування системами централізованого комунального водопостачання та водовідведення в населених пунктах України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192279" y="4590256"/>
            <a:ext cx="2232248" cy="1791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Правила технічної експлуатації систем водопостачання та каналізації населених пунктів України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88224" y="4590256"/>
            <a:ext cx="2232248" cy="1791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bg1"/>
                </a:solidFill>
              </a:rPr>
              <a:t>Порядок формування тарифів на централізоване водопостачання та водовідведення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814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Схема передбачуваної законодавчої і нормативної бази по водопостачанню та водовідведенню 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E: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034" y="1928802"/>
            <a:ext cx="8420295" cy="474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6182" y="1275154"/>
            <a:ext cx="1518948" cy="50405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II</a:t>
            </a:r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рівень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579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31" y="1052736"/>
            <a:ext cx="8229600" cy="3589008"/>
          </a:xfrm>
        </p:spPr>
        <p:txBody>
          <a:bodyPr anchor="ctr">
            <a:normAutofit/>
          </a:bodyPr>
          <a:lstStyle/>
          <a:p>
            <a:pPr algn="ctr"/>
            <a:r>
              <a:rPr lang="uk-UA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Дякую за увагу!</a:t>
            </a:r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3844" y="4869160"/>
            <a:ext cx="43195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r>
              <a:rPr lang="uk-UA" altLang="en-US" sz="2000" dirty="0">
                <a:latin typeface="Arial" charset="0"/>
                <a:cs typeface="Arial" charset="0"/>
              </a:rPr>
              <a:t>Кравченко Валерій Анатолійович</a:t>
            </a:r>
          </a:p>
          <a:p>
            <a:r>
              <a:rPr lang="uk-UA" altLang="en-US" sz="2000" dirty="0">
                <a:latin typeface="Arial" charset="0"/>
                <a:cs typeface="Arial" charset="0"/>
              </a:rPr>
              <a:t>ДП «НДКТІ МГ»</a:t>
            </a:r>
          </a:p>
          <a:p>
            <a:r>
              <a:rPr lang="uk-UA" altLang="en-US" sz="2000" dirty="0">
                <a:latin typeface="Arial" charset="0"/>
                <a:cs typeface="Arial" charset="0"/>
              </a:rPr>
              <a:t>+38</a:t>
            </a:r>
            <a:r>
              <a:rPr lang="en-US" altLang="en-US" sz="2000" dirty="0">
                <a:latin typeface="Arial" charset="0"/>
                <a:cs typeface="Arial" charset="0"/>
              </a:rPr>
              <a:t>-</a:t>
            </a:r>
            <a:r>
              <a:rPr lang="uk-UA" altLang="en-US" sz="2000" dirty="0">
                <a:latin typeface="Arial" charset="0"/>
                <a:cs typeface="Arial" charset="0"/>
              </a:rPr>
              <a:t>050-312-81-15</a:t>
            </a:r>
          </a:p>
          <a:p>
            <a:r>
              <a:rPr lang="en-US" altLang="en-US" sz="2000" dirty="0">
                <a:latin typeface="Arial" charset="0"/>
                <a:cs typeface="Arial" charset="0"/>
              </a:rPr>
              <a:t>e-mail: director@nikti.org.ua</a:t>
            </a:r>
          </a:p>
        </p:txBody>
      </p:sp>
    </p:spTree>
    <p:extLst>
      <p:ext uri="{BB962C8B-B14F-4D97-AF65-F5344CB8AC3E}">
        <p14:creationId xmlns:p14="http://schemas.microsoft.com/office/powerpoint/2010/main" xmlns="" val="31058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Words>216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 законодавчА ТА нормативнА базА по водопостачанню та водовідведенню </vt:lpstr>
      <vt:lpstr>Законодавча і нормативно-технічна діяльність</vt:lpstr>
      <vt:lpstr>Схема передбачуваної законодавчої і нормативної бази по водопостачанню та водовідведенню </vt:lpstr>
      <vt:lpstr>Схема передбачуваної законодавчої і нормативної бази по водопостачанню та водовідведенню 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Необхідність розробки  стратегії розвитку водопровідно-каналізаційного господарства України</dc:title>
  <dc:creator>Елена</dc:creator>
  <cp:lastModifiedBy>USER</cp:lastModifiedBy>
  <cp:revision>19</cp:revision>
  <dcterms:created xsi:type="dcterms:W3CDTF">2016-11-07T13:32:09Z</dcterms:created>
  <dcterms:modified xsi:type="dcterms:W3CDTF">2018-01-30T16:00:16Z</dcterms:modified>
</cp:coreProperties>
</file>